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17"/>
  </p:notesMasterIdLst>
  <p:handoutMasterIdLst>
    <p:handoutMasterId r:id="rId18"/>
  </p:handoutMasterIdLst>
  <p:sldIdLst>
    <p:sldId id="259" r:id="rId3"/>
    <p:sldId id="262" r:id="rId4"/>
    <p:sldId id="269" r:id="rId5"/>
    <p:sldId id="1725" r:id="rId6"/>
    <p:sldId id="1724" r:id="rId7"/>
    <p:sldId id="261" r:id="rId8"/>
    <p:sldId id="280" r:id="rId9"/>
    <p:sldId id="1726" r:id="rId10"/>
    <p:sldId id="312" r:id="rId11"/>
    <p:sldId id="1728" r:id="rId12"/>
    <p:sldId id="1727" r:id="rId13"/>
    <p:sldId id="1729" r:id="rId14"/>
    <p:sldId id="1730" r:id="rId15"/>
    <p:sldId id="270" r:id="rId16"/>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 id="269"/>
            <p14:sldId id="1725"/>
            <p14:sldId id="1724"/>
            <p14:sldId id="261"/>
            <p14:sldId id="280"/>
            <p14:sldId id="1726"/>
            <p14:sldId id="312"/>
            <p14:sldId id="1728"/>
            <p14:sldId id="1727"/>
            <p14:sldId id="1729"/>
            <p14:sldId id="1730"/>
            <p14:sldId id="270"/>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o yiyang" initials="sy" lastIdx="1" clrIdx="0">
    <p:extLst>
      <p:ext uri="{19B8F6BF-5375-455C-9EA6-DF929625EA0E}">
        <p15:presenceInfo xmlns:p15="http://schemas.microsoft.com/office/powerpoint/2012/main" userId="8aff860bca00e0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90" autoAdjust="0"/>
    <p:restoredTop sz="94289" autoAdjust="0"/>
  </p:normalViewPr>
  <p:slideViewPr>
    <p:cSldViewPr snapToGrid="0" showGuides="1">
      <p:cViewPr varScale="1">
        <p:scale>
          <a:sx n="155" d="100"/>
          <a:sy n="155" d="100"/>
        </p:scale>
        <p:origin x="308" y="396"/>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2021/11/17</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2021/11/17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extLst>
      <p:ext uri="{BB962C8B-B14F-4D97-AF65-F5344CB8AC3E}">
        <p14:creationId xmlns:p14="http://schemas.microsoft.com/office/powerpoint/2010/main" val="3358025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13</a:t>
            </a:fld>
            <a:endParaRPr lang="zh-CN" altLang="en-US"/>
          </a:p>
        </p:txBody>
      </p:sp>
    </p:spTree>
    <p:extLst>
      <p:ext uri="{BB962C8B-B14F-4D97-AF65-F5344CB8AC3E}">
        <p14:creationId xmlns:p14="http://schemas.microsoft.com/office/powerpoint/2010/main" val="2717357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406318" y="2016174"/>
            <a:ext cx="9379365" cy="1060855"/>
          </a:xfrm>
        </p:spPr>
        <p:txBody>
          <a:bodyPr/>
          <a:lstStyle/>
          <a:p>
            <a:r>
              <a:rPr lang="en-US" altLang="zh-CN" dirty="0"/>
              <a:t>RISC-V</a:t>
            </a:r>
            <a:r>
              <a:rPr lang="zh-CN" altLang="en-US" dirty="0"/>
              <a:t>简介</a:t>
            </a:r>
            <a:br>
              <a:rPr lang="en-US" altLang="zh-CN" dirty="0"/>
            </a:br>
            <a:r>
              <a:rPr lang="en-US" altLang="zh-CN" sz="3600" dirty="0"/>
              <a:t>The introduction of RISC-V</a:t>
            </a:r>
            <a:endParaRPr lang="zh-CN" altLang="en-US" sz="3600" dirty="0"/>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p:txBody>
          <a:bodyPr/>
          <a:lstStyle/>
          <a:p>
            <a:fld id="{045CE301-1C36-4793-AA14-14B8D1577BED}" type="datetime2">
              <a:rPr lang="zh-CN" altLang="en-US" smtClean="0"/>
              <a:pPr/>
              <a:t>2021年11月17日</a:t>
            </a:fld>
            <a:endParaRPr lang="zh-CN" altLang="en-US" dirty="0"/>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p:txBody>
          <a:bodyPr/>
          <a:lstStyle/>
          <a:p>
            <a:r>
              <a:rPr lang="zh-CN" altLang="en-US" dirty="0"/>
              <a:t>邵亦杨</a:t>
            </a:r>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en-US" altLang="zh-CN" dirty="0"/>
              <a:t>RISC</a:t>
            </a:r>
            <a:endParaRPr lang="zh-CN" altLang="en-US" dirty="0"/>
          </a:p>
        </p:txBody>
      </p:sp>
      <p:sp>
        <p:nvSpPr>
          <p:cNvPr id="14" name="任意多边形: 形状 13">
            <a:extLst>
              <a:ext uri="{FF2B5EF4-FFF2-40B4-BE49-F238E27FC236}">
                <a16:creationId xmlns:a16="http://schemas.microsoft.com/office/drawing/2014/main" id="{2B7D0559-ECA8-4AEB-89AB-D57AF550F33F}"/>
              </a:ext>
            </a:extLst>
          </p:cNvPr>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a:extLst>
              <a:ext uri="{FF2B5EF4-FFF2-40B4-BE49-F238E27FC236}">
                <a16:creationId xmlns:a16="http://schemas.microsoft.com/office/drawing/2014/main" id="{87182656-C820-45AC-9E3C-F000E9E0A7BB}"/>
              </a:ext>
            </a:extLst>
          </p:cNvPr>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a:extLst>
              <a:ext uri="{FF2B5EF4-FFF2-40B4-BE49-F238E27FC236}">
                <a16:creationId xmlns:a16="http://schemas.microsoft.com/office/drawing/2014/main" id="{1CE89FCA-E427-44C1-98A2-C7413EE3DC0B}"/>
              </a:ext>
            </a:extLst>
          </p:cNvPr>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a:extLst>
              <a:ext uri="{FF2B5EF4-FFF2-40B4-BE49-F238E27FC236}">
                <a16:creationId xmlns:a16="http://schemas.microsoft.com/office/drawing/2014/main" id="{594ECEA2-7BAB-4D44-A622-4276D9232F29}"/>
              </a:ext>
            </a:extLst>
          </p:cNvPr>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a:extLst>
              <a:ext uri="{FF2B5EF4-FFF2-40B4-BE49-F238E27FC236}">
                <a16:creationId xmlns:a16="http://schemas.microsoft.com/office/drawing/2014/main" id="{98CBC569-B732-4A19-A18B-FE8A87E110EB}"/>
              </a:ext>
            </a:extLst>
          </p:cNvPr>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a:extLst>
              <a:ext uri="{FF2B5EF4-FFF2-40B4-BE49-F238E27FC236}">
                <a16:creationId xmlns:a16="http://schemas.microsoft.com/office/drawing/2014/main" id="{F62BC72C-4193-4B2D-B15F-76A87F983F55}"/>
              </a:ext>
            </a:extLst>
          </p:cNvPr>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a:extLst>
              <a:ext uri="{FF2B5EF4-FFF2-40B4-BE49-F238E27FC236}">
                <a16:creationId xmlns:a16="http://schemas.microsoft.com/office/drawing/2014/main" id="{4FBB9206-CEC9-4DAB-AB4A-DC8E3C93E2BA}"/>
              </a:ext>
            </a:extLst>
          </p:cNvPr>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a:extLst>
              <a:ext uri="{FF2B5EF4-FFF2-40B4-BE49-F238E27FC236}">
                <a16:creationId xmlns:a16="http://schemas.microsoft.com/office/drawing/2014/main" id="{7011FE2F-1851-455F-9A2E-1B4DF62E0754}"/>
              </a:ext>
            </a:extLst>
          </p:cNvPr>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C84C1AFA-920E-445E-A9B7-0B803356BC27}"/>
              </a:ext>
            </a:extLst>
          </p:cNvPr>
          <p:cNvSpPr txBox="1"/>
          <p:nvPr/>
        </p:nvSpPr>
        <p:spPr>
          <a:xfrm>
            <a:off x="2990264" y="2166916"/>
            <a:ext cx="3874348" cy="525016"/>
          </a:xfrm>
          <a:prstGeom prst="rect">
            <a:avLst/>
          </a:prstGeom>
          <a:noFill/>
        </p:spPr>
        <p:txBody>
          <a:bodyPr wrap="square" rtlCol="0">
            <a:spAutoFit/>
          </a:bodyPr>
          <a:lstStyle/>
          <a:p>
            <a:pPr>
              <a:lnSpc>
                <a:spcPct val="130000"/>
              </a:lnSpc>
            </a:pPr>
            <a:r>
              <a:rPr lang="zh-CN" altLang="en-US" sz="2400" b="1" i="0" dirty="0">
                <a:solidFill>
                  <a:srgbClr val="333333"/>
                </a:solidFill>
                <a:effectLst/>
                <a:latin typeface="Helvetica Neue"/>
              </a:rPr>
              <a:t>速度高</a:t>
            </a:r>
            <a:endParaRPr lang="en-US" altLang="zh-CN" sz="2400" dirty="0">
              <a:solidFill>
                <a:schemeClr val="tx1">
                  <a:lumMod val="75000"/>
                  <a:lumOff val="25000"/>
                </a:schemeClr>
              </a:solidFill>
            </a:endParaRPr>
          </a:p>
        </p:txBody>
      </p:sp>
      <p:sp>
        <p:nvSpPr>
          <p:cNvPr id="39" name="文本框 38">
            <a:extLst>
              <a:ext uri="{FF2B5EF4-FFF2-40B4-BE49-F238E27FC236}">
                <a16:creationId xmlns:a16="http://schemas.microsoft.com/office/drawing/2014/main" id="{CBA1D270-271E-4CE3-A3B9-DF9DA64CAC67}"/>
              </a:ext>
            </a:extLst>
          </p:cNvPr>
          <p:cNvSpPr txBox="1"/>
          <p:nvPr/>
        </p:nvSpPr>
        <p:spPr>
          <a:xfrm>
            <a:off x="1841563" y="4630498"/>
            <a:ext cx="3874348" cy="1005147"/>
          </a:xfrm>
          <a:prstGeom prst="rect">
            <a:avLst/>
          </a:prstGeom>
          <a:noFill/>
        </p:spPr>
        <p:txBody>
          <a:bodyPr wrap="square" rtlCol="0">
            <a:spAutoFit/>
          </a:bodyPr>
          <a:lstStyle/>
          <a:p>
            <a:pPr>
              <a:lnSpc>
                <a:spcPct val="130000"/>
              </a:lnSpc>
            </a:pPr>
            <a:r>
              <a:rPr lang="zh-CN" altLang="en-US" sz="2400" b="1" dirty="0">
                <a:solidFill>
                  <a:schemeClr val="tx1">
                    <a:lumMod val="75000"/>
                    <a:lumOff val="25000"/>
                  </a:schemeClr>
                </a:solidFill>
              </a:rPr>
              <a:t>一个更为统一的指令集用起来很方便</a:t>
            </a:r>
            <a:endParaRPr lang="en-US" altLang="zh-CN" sz="2400" b="1" dirty="0">
              <a:solidFill>
                <a:schemeClr val="tx1">
                  <a:lumMod val="75000"/>
                  <a:lumOff val="25000"/>
                </a:schemeClr>
              </a:solidFill>
            </a:endParaRPr>
          </a:p>
        </p:txBody>
      </p:sp>
      <p:sp>
        <p:nvSpPr>
          <p:cNvPr id="40" name="文本框 39">
            <a:extLst>
              <a:ext uri="{FF2B5EF4-FFF2-40B4-BE49-F238E27FC236}">
                <a16:creationId xmlns:a16="http://schemas.microsoft.com/office/drawing/2014/main" id="{D11C7240-009F-4D1F-B538-7101CE2A193F}"/>
              </a:ext>
            </a:extLst>
          </p:cNvPr>
          <p:cNvSpPr txBox="1"/>
          <p:nvPr/>
        </p:nvSpPr>
        <p:spPr>
          <a:xfrm>
            <a:off x="7427780" y="4834782"/>
            <a:ext cx="3874348" cy="525016"/>
          </a:xfrm>
          <a:prstGeom prst="rect">
            <a:avLst/>
          </a:prstGeom>
          <a:noFill/>
        </p:spPr>
        <p:txBody>
          <a:bodyPr wrap="square" rtlCol="0">
            <a:spAutoFit/>
          </a:bodyPr>
          <a:lstStyle/>
          <a:p>
            <a:pPr>
              <a:lnSpc>
                <a:spcPct val="130000"/>
              </a:lnSpc>
            </a:pPr>
            <a:r>
              <a:rPr lang="zh-CN" altLang="en-US" sz="2400" b="1" i="0" dirty="0">
                <a:solidFill>
                  <a:srgbClr val="333333"/>
                </a:solidFill>
                <a:effectLst/>
                <a:latin typeface="Helvetica Neue"/>
              </a:rPr>
              <a:t>支持高级语言</a:t>
            </a:r>
            <a:endParaRPr lang="en-US" altLang="zh-CN" sz="2400" dirty="0">
              <a:solidFill>
                <a:schemeClr val="tx1">
                  <a:lumMod val="75000"/>
                  <a:lumOff val="25000"/>
                </a:schemeClr>
              </a:solidFill>
            </a:endParaRPr>
          </a:p>
        </p:txBody>
      </p:sp>
      <p:sp>
        <p:nvSpPr>
          <p:cNvPr id="41" name="文本框 40">
            <a:extLst>
              <a:ext uri="{FF2B5EF4-FFF2-40B4-BE49-F238E27FC236}">
                <a16:creationId xmlns:a16="http://schemas.microsoft.com/office/drawing/2014/main" id="{C0217811-35CE-4C8D-B381-AA9647FCC4B3}"/>
              </a:ext>
            </a:extLst>
          </p:cNvPr>
          <p:cNvSpPr txBox="1"/>
          <p:nvPr/>
        </p:nvSpPr>
        <p:spPr>
          <a:xfrm>
            <a:off x="6704324" y="2257080"/>
            <a:ext cx="3874348" cy="461665"/>
          </a:xfrm>
          <a:prstGeom prst="rect">
            <a:avLst/>
          </a:prstGeom>
          <a:noFill/>
        </p:spPr>
        <p:txBody>
          <a:bodyPr wrap="square" rtlCol="0">
            <a:spAutoFit/>
          </a:bodyPr>
          <a:lstStyle/>
          <a:p>
            <a:pPr algn="l"/>
            <a:r>
              <a:rPr lang="zh-CN" altLang="en-US" sz="2400" b="1" i="0" dirty="0">
                <a:solidFill>
                  <a:srgbClr val="333333"/>
                </a:solidFill>
                <a:effectLst/>
                <a:latin typeface="Helvetica Neue"/>
              </a:rPr>
              <a:t>降低设计成本，提高可靠性</a:t>
            </a:r>
            <a:endParaRPr lang="zh-CN" altLang="en-US" sz="2400" b="0" i="0" dirty="0">
              <a:solidFill>
                <a:srgbClr val="333333"/>
              </a:solidFill>
              <a:effectLst/>
              <a:latin typeface="Helvetica Neue"/>
            </a:endParaRPr>
          </a:p>
        </p:txBody>
      </p:sp>
      <p:sp>
        <p:nvSpPr>
          <p:cNvPr id="42" name="right-quote-sign_36811">
            <a:extLst>
              <a:ext uri="{FF2B5EF4-FFF2-40B4-BE49-F238E27FC236}">
                <a16:creationId xmlns:a16="http://schemas.microsoft.com/office/drawing/2014/main" id="{3115C82B-325B-4914-8129-4EB98C205076}"/>
              </a:ext>
            </a:extLst>
          </p:cNvPr>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a:extLst>
              <a:ext uri="{FF2B5EF4-FFF2-40B4-BE49-F238E27FC236}">
                <a16:creationId xmlns:a16="http://schemas.microsoft.com/office/drawing/2014/main" id="{B6758077-78D8-4D6E-B64E-2130F7C22DB9}"/>
              </a:ext>
            </a:extLst>
          </p:cNvPr>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a:extLst>
              <a:ext uri="{FF2B5EF4-FFF2-40B4-BE49-F238E27FC236}">
                <a16:creationId xmlns:a16="http://schemas.microsoft.com/office/drawing/2014/main" id="{51811E91-3B8B-4A80-B168-32A5F6A23BB9}"/>
              </a:ext>
            </a:extLst>
          </p:cNvPr>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a:extLst>
              <a:ext uri="{FF2B5EF4-FFF2-40B4-BE49-F238E27FC236}">
                <a16:creationId xmlns:a16="http://schemas.microsoft.com/office/drawing/2014/main" id="{FB977DA5-5AF8-4877-8273-93B69AA0CA3B}"/>
              </a:ext>
            </a:extLst>
          </p:cNvPr>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3567538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RISC</a:t>
            </a:r>
            <a:endParaRPr lang="zh-CN" altLang="en-US" dirty="0"/>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dirty="0"/>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725143" y="1732535"/>
            <a:ext cx="8694263" cy="3422475"/>
          </a:xfrm>
          <a:prstGeom prst="rect">
            <a:avLst/>
          </a:prstGeom>
          <a:noFill/>
        </p:spPr>
        <p:txBody>
          <a:bodyPr wrap="square" rtlCol="0">
            <a:spAutoFit/>
          </a:bodyPr>
          <a:lstStyle/>
          <a:p>
            <a:pPr>
              <a:lnSpc>
                <a:spcPct val="130000"/>
              </a:lnSpc>
            </a:pPr>
            <a:r>
              <a:rPr lang="zh-CN" altLang="en-US" sz="1600" b="1" dirty="0">
                <a:solidFill>
                  <a:schemeClr val="tx1">
                    <a:lumMod val="75000"/>
                    <a:lumOff val="25000"/>
                  </a:schemeClr>
                </a:solidFill>
              </a:rPr>
              <a:t>由于</a:t>
            </a:r>
            <a:r>
              <a:rPr lang="en-US" altLang="zh-CN" sz="1600" b="1" dirty="0">
                <a:solidFill>
                  <a:schemeClr val="tx1">
                    <a:lumMod val="75000"/>
                    <a:lumOff val="25000"/>
                  </a:schemeClr>
                </a:solidFill>
              </a:rPr>
              <a:t>RISC</a:t>
            </a:r>
            <a:r>
              <a:rPr lang="zh-CN" altLang="en-US" sz="1600" b="1" dirty="0">
                <a:solidFill>
                  <a:schemeClr val="tx1">
                    <a:lumMod val="75000"/>
                    <a:lumOff val="25000"/>
                  </a:schemeClr>
                </a:solidFill>
              </a:rPr>
              <a:t>指令集清简，使之只需相对小而简单控制单元的译码和硬件执行子系统。这导致在用</a:t>
            </a:r>
            <a:r>
              <a:rPr lang="en-US" altLang="zh-CN" sz="1600" b="1" dirty="0">
                <a:solidFill>
                  <a:schemeClr val="tx1">
                    <a:lumMod val="75000"/>
                    <a:lumOff val="25000"/>
                  </a:schemeClr>
                </a:solidFill>
              </a:rPr>
              <a:t>VLSI</a:t>
            </a:r>
            <a:r>
              <a:rPr lang="zh-CN" altLang="en-US" sz="1600" b="1" dirty="0">
                <a:solidFill>
                  <a:schemeClr val="tx1">
                    <a:lumMod val="75000"/>
                    <a:lumOff val="25000"/>
                  </a:schemeClr>
                </a:solidFill>
              </a:rPr>
              <a:t>实现计算机系统时的下列结果：</a:t>
            </a:r>
            <a:endParaRPr lang="en-US" altLang="zh-CN" sz="1600" b="1" dirty="0">
              <a:solidFill>
                <a:schemeClr val="tx1">
                  <a:lumMod val="75000"/>
                  <a:lumOff val="25000"/>
                </a:schemeClr>
              </a:solidFill>
            </a:endParaRPr>
          </a:p>
          <a:p>
            <a:pPr>
              <a:lnSpc>
                <a:spcPct val="130000"/>
              </a:lnSpc>
            </a:pPr>
            <a:endParaRPr lang="en-US" altLang="zh-CN" sz="1600" b="1" dirty="0">
              <a:solidFill>
                <a:schemeClr val="tx1">
                  <a:lumMod val="75000"/>
                  <a:lumOff val="25000"/>
                </a:schemeClr>
              </a:solidFill>
            </a:endParaRPr>
          </a:p>
          <a:p>
            <a:pPr algn="l">
              <a:buFont typeface="+mj-lt"/>
              <a:buAutoNum type="arabicPeriod"/>
            </a:pPr>
            <a:r>
              <a:rPr lang="zh-CN" altLang="en-US" sz="1400" b="0" i="0" dirty="0">
                <a:solidFill>
                  <a:srgbClr val="333333"/>
                </a:solidFill>
                <a:effectLst/>
                <a:latin typeface="Helvetica Neue"/>
              </a:rPr>
              <a:t>控制单元所占的芯片面积大为减少，如</a:t>
            </a:r>
            <a:r>
              <a:rPr lang="en-US" altLang="zh-CN" sz="1400" b="0" i="0" dirty="0" err="1">
                <a:solidFill>
                  <a:srgbClr val="333333"/>
                </a:solidFill>
                <a:effectLst/>
                <a:latin typeface="Helvetica Neue"/>
              </a:rPr>
              <a:t>RlsCI</a:t>
            </a:r>
            <a:r>
              <a:rPr lang="zh-CN" altLang="en-US" sz="1400" b="0" i="0" dirty="0">
                <a:solidFill>
                  <a:srgbClr val="333333"/>
                </a:solidFill>
                <a:effectLst/>
                <a:latin typeface="Helvetica Neue"/>
              </a:rPr>
              <a:t>占</a:t>
            </a:r>
            <a:r>
              <a:rPr lang="en-US" altLang="zh-CN" sz="1400" b="0" i="0" dirty="0">
                <a:solidFill>
                  <a:srgbClr val="333333"/>
                </a:solidFill>
                <a:effectLst/>
                <a:latin typeface="Helvetica Neue"/>
              </a:rPr>
              <a:t>10%</a:t>
            </a:r>
            <a:r>
              <a:rPr lang="zh-CN" altLang="en-US" sz="1400" b="0" i="0" dirty="0">
                <a:solidFill>
                  <a:srgbClr val="333333"/>
                </a:solidFill>
                <a:effectLst/>
                <a:latin typeface="Helvetica Neue"/>
              </a:rPr>
              <a:t>，而通常</a:t>
            </a:r>
            <a:r>
              <a:rPr lang="en-US" altLang="zh-CN" sz="1400" b="0" i="0" dirty="0">
                <a:solidFill>
                  <a:srgbClr val="333333"/>
                </a:solidFill>
                <a:effectLst/>
                <a:latin typeface="Helvetica Neue"/>
              </a:rPr>
              <a:t>CISC</a:t>
            </a:r>
            <a:r>
              <a:rPr lang="zh-CN" altLang="en-US" sz="1400" b="0" i="0" dirty="0">
                <a:solidFill>
                  <a:srgbClr val="333333"/>
                </a:solidFill>
                <a:effectLst/>
                <a:latin typeface="Helvetica Neue"/>
              </a:rPr>
              <a:t>占</a:t>
            </a:r>
            <a:r>
              <a:rPr lang="en-US" altLang="zh-CN" sz="1400" b="0" i="0" dirty="0">
                <a:solidFill>
                  <a:srgbClr val="333333"/>
                </a:solidFill>
                <a:effectLst/>
                <a:latin typeface="Helvetica Neue"/>
              </a:rPr>
              <a:t>50%</a:t>
            </a:r>
            <a:r>
              <a:rPr lang="zh-CN" altLang="en-US" sz="1400" b="0" i="0" dirty="0">
                <a:solidFill>
                  <a:srgbClr val="333333"/>
                </a:solidFill>
                <a:effectLst/>
                <a:latin typeface="Helvetica Neue"/>
              </a:rPr>
              <a:t>以上。因而，在</a:t>
            </a:r>
            <a:r>
              <a:rPr lang="en-US" altLang="zh-CN" sz="1400" b="0" i="0" dirty="0">
                <a:solidFill>
                  <a:srgbClr val="333333"/>
                </a:solidFill>
                <a:effectLst/>
                <a:latin typeface="Helvetica Neue"/>
              </a:rPr>
              <a:t>RISCVLSI</a:t>
            </a:r>
            <a:r>
              <a:rPr lang="zh-CN" altLang="en-US" sz="1400" b="0" i="0" dirty="0">
                <a:solidFill>
                  <a:srgbClr val="333333"/>
                </a:solidFill>
                <a:effectLst/>
                <a:latin typeface="Helvetica Neue"/>
              </a:rPr>
              <a:t>芯片，留下更多可用空间，使整个</a:t>
            </a:r>
            <a:r>
              <a:rPr lang="en-US" altLang="zh-CN" sz="1400" b="0" i="0" dirty="0">
                <a:solidFill>
                  <a:srgbClr val="333333"/>
                </a:solidFill>
                <a:effectLst/>
                <a:latin typeface="Helvetica Neue"/>
              </a:rPr>
              <a:t>CPU</a:t>
            </a:r>
            <a:r>
              <a:rPr lang="zh-CN" altLang="en-US" sz="1400" b="0" i="0" dirty="0">
                <a:solidFill>
                  <a:srgbClr val="333333"/>
                </a:solidFill>
                <a:effectLst/>
                <a:latin typeface="Helvetica Neue"/>
              </a:rPr>
              <a:t>和其它部件故在一块芯片上</a:t>
            </a:r>
            <a:r>
              <a:rPr lang="en-US" altLang="zh-CN" sz="1400" b="0" i="0" dirty="0">
                <a:solidFill>
                  <a:srgbClr val="333333"/>
                </a:solidFill>
                <a:effectLst/>
                <a:latin typeface="Helvetica Neue"/>
              </a:rPr>
              <a:t>(</a:t>
            </a:r>
            <a:r>
              <a:rPr lang="zh-CN" altLang="en-US" sz="1400" b="0" i="0" dirty="0">
                <a:solidFill>
                  <a:srgbClr val="333333"/>
                </a:solidFill>
                <a:effectLst/>
                <a:latin typeface="Helvetica Neue"/>
              </a:rPr>
              <a:t>如高速缓存，浮点单元，部分主存，存贮器管理单元，</a:t>
            </a:r>
            <a:r>
              <a:rPr lang="en-US" altLang="zh-CN" sz="1400" b="0" i="0" dirty="0">
                <a:solidFill>
                  <a:srgbClr val="333333"/>
                </a:solidFill>
                <a:effectLst/>
                <a:latin typeface="Helvetica Neue"/>
              </a:rPr>
              <a:t>1/0</a:t>
            </a:r>
            <a:r>
              <a:rPr lang="zh-CN" altLang="en-US" sz="1400" b="0" i="0" dirty="0">
                <a:solidFill>
                  <a:srgbClr val="333333"/>
                </a:solidFill>
                <a:effectLst/>
                <a:latin typeface="Helvetica Neue"/>
              </a:rPr>
              <a:t>口</a:t>
            </a:r>
            <a:r>
              <a:rPr lang="en-US" altLang="zh-CN" sz="1400" b="0" i="0" dirty="0">
                <a:solidFill>
                  <a:srgbClr val="333333"/>
                </a:solidFill>
                <a:effectLst/>
                <a:latin typeface="Helvetica Neue"/>
              </a:rPr>
              <a:t>)</a:t>
            </a:r>
            <a:r>
              <a:rPr lang="zh-CN" altLang="en-US" sz="1400" b="0" i="0" dirty="0">
                <a:solidFill>
                  <a:srgbClr val="333333"/>
                </a:solidFill>
                <a:effectLst/>
                <a:latin typeface="Helvetica Neue"/>
              </a:rPr>
              <a:t>。</a:t>
            </a:r>
          </a:p>
          <a:p>
            <a:pPr algn="l">
              <a:buFont typeface="+mj-lt"/>
              <a:buAutoNum type="arabicPeriod"/>
            </a:pPr>
            <a:endParaRPr lang="en-US" altLang="zh-CN" sz="1400" b="0" i="0" dirty="0">
              <a:solidFill>
                <a:srgbClr val="333333"/>
              </a:solidFill>
              <a:effectLst/>
              <a:latin typeface="Helvetica Neue"/>
            </a:endParaRPr>
          </a:p>
          <a:p>
            <a:pPr algn="l">
              <a:buFont typeface="+mj-lt"/>
              <a:buAutoNum type="arabicPeriod"/>
            </a:pPr>
            <a:r>
              <a:rPr lang="zh-CN" altLang="en-US" sz="1400" b="0" i="0" dirty="0">
                <a:solidFill>
                  <a:srgbClr val="333333"/>
                </a:solidFill>
                <a:effectLst/>
                <a:latin typeface="Helvetica Neue"/>
              </a:rPr>
              <a:t>由于控制区域减少，就可在芯片上按放大量的</a:t>
            </a:r>
            <a:r>
              <a:rPr lang="en-US" altLang="zh-CN" sz="1400" b="0" i="0" dirty="0">
                <a:solidFill>
                  <a:srgbClr val="333333"/>
                </a:solidFill>
                <a:effectLst/>
                <a:latin typeface="Helvetica Neue"/>
              </a:rPr>
              <a:t>CPU</a:t>
            </a:r>
            <a:r>
              <a:rPr lang="zh-CN" altLang="en-US" sz="1400" b="0" i="0" dirty="0">
                <a:solidFill>
                  <a:srgbClr val="333333"/>
                </a:solidFill>
                <a:effectLst/>
                <a:latin typeface="Helvetica Neue"/>
              </a:rPr>
              <a:t>寄存器</a:t>
            </a:r>
            <a:r>
              <a:rPr lang="en-US" altLang="zh-CN" sz="1400" b="0" i="0" dirty="0">
                <a:solidFill>
                  <a:srgbClr val="333333"/>
                </a:solidFill>
                <a:effectLst/>
                <a:latin typeface="Helvetica Neue"/>
              </a:rPr>
              <a:t>(RISCI</a:t>
            </a:r>
            <a:r>
              <a:rPr lang="zh-CN" altLang="en-US" sz="1400" b="0" i="0" dirty="0">
                <a:solidFill>
                  <a:srgbClr val="333333"/>
                </a:solidFill>
                <a:effectLst/>
                <a:latin typeface="Helvetica Neue"/>
              </a:rPr>
              <a:t>是</a:t>
            </a:r>
            <a:r>
              <a:rPr lang="en-US" altLang="zh-CN" sz="1400" b="0" i="0" dirty="0">
                <a:solidFill>
                  <a:srgbClr val="333333"/>
                </a:solidFill>
                <a:effectLst/>
                <a:latin typeface="Helvetica Neue"/>
              </a:rPr>
              <a:t>138</a:t>
            </a:r>
            <a:r>
              <a:rPr lang="zh-CN" altLang="en-US" sz="1400" b="0" i="0" dirty="0">
                <a:solidFill>
                  <a:srgbClr val="333333"/>
                </a:solidFill>
                <a:effectLst/>
                <a:latin typeface="Helvetica Neue"/>
              </a:rPr>
              <a:t>个</a:t>
            </a:r>
            <a:r>
              <a:rPr lang="en-US" altLang="zh-CN" sz="1400" b="0" i="0" dirty="0">
                <a:solidFill>
                  <a:srgbClr val="333333"/>
                </a:solidFill>
                <a:effectLst/>
                <a:latin typeface="Helvetica Neue"/>
              </a:rPr>
              <a:t>)</a:t>
            </a:r>
            <a:r>
              <a:rPr lang="zh-CN" altLang="en-US" sz="1400" b="0" i="0" dirty="0">
                <a:solidFill>
                  <a:srgbClr val="333333"/>
                </a:solidFill>
                <a:effectLst/>
                <a:latin typeface="Helvetica Neue"/>
              </a:rPr>
              <a:t>。</a:t>
            </a:r>
          </a:p>
          <a:p>
            <a:pPr algn="l">
              <a:buFont typeface="+mj-lt"/>
              <a:buAutoNum type="arabicPeriod"/>
            </a:pPr>
            <a:endParaRPr lang="en-US" altLang="zh-CN" sz="1400" b="0" i="0" dirty="0">
              <a:solidFill>
                <a:srgbClr val="333333"/>
              </a:solidFill>
              <a:effectLst/>
              <a:latin typeface="Helvetica Neue"/>
            </a:endParaRPr>
          </a:p>
          <a:p>
            <a:pPr algn="l">
              <a:buFont typeface="+mj-lt"/>
              <a:buAutoNum type="arabicPeriod"/>
            </a:pPr>
            <a:r>
              <a:rPr lang="zh-CN" altLang="en-US" sz="1400" b="0" i="0" dirty="0">
                <a:solidFill>
                  <a:srgbClr val="333333"/>
                </a:solidFill>
                <a:effectLst/>
                <a:latin typeface="Helvetica Neue"/>
              </a:rPr>
              <a:t>通过减少</a:t>
            </a:r>
            <a:r>
              <a:rPr lang="en-US" altLang="zh-CN" sz="1400" b="0" i="0" dirty="0">
                <a:solidFill>
                  <a:srgbClr val="333333"/>
                </a:solidFill>
                <a:effectLst/>
                <a:latin typeface="Helvetica Neue"/>
              </a:rPr>
              <a:t>VLSI</a:t>
            </a:r>
            <a:r>
              <a:rPr lang="zh-CN" altLang="en-US" sz="1400" b="0" i="0" dirty="0">
                <a:solidFill>
                  <a:srgbClr val="333333"/>
                </a:solidFill>
                <a:effectLst/>
                <a:latin typeface="Helvetica Neue"/>
              </a:rPr>
              <a:t>芯片上控制单元面积和放置大量一致的寄存器，可以提高芯片的正则化因子</a:t>
            </a:r>
            <a:r>
              <a:rPr lang="en-US" altLang="zh-CN" sz="1400" b="0" i="0" dirty="0">
                <a:solidFill>
                  <a:srgbClr val="333333"/>
                </a:solidFill>
                <a:effectLst/>
                <a:latin typeface="Helvetica Neue"/>
              </a:rPr>
              <a:t>(regulariZationfaetor)</a:t>
            </a:r>
            <a:r>
              <a:rPr lang="zh-CN" altLang="en-US" sz="1400" b="0" i="0" dirty="0">
                <a:solidFill>
                  <a:srgbClr val="333333"/>
                </a:solidFill>
                <a:effectLst/>
                <a:latin typeface="Helvetica Neue"/>
              </a:rPr>
              <a:t>。基本上，正则化因子越高，</a:t>
            </a:r>
            <a:r>
              <a:rPr lang="en-US" altLang="zh-CN" sz="1400" b="0" i="0" dirty="0">
                <a:solidFill>
                  <a:srgbClr val="333333"/>
                </a:solidFill>
                <a:effectLst/>
                <a:latin typeface="Helvetica Neue"/>
              </a:rPr>
              <a:t>VLSI</a:t>
            </a:r>
            <a:r>
              <a:rPr lang="zh-CN" altLang="en-US" sz="1400" b="0" i="0" dirty="0">
                <a:solidFill>
                  <a:srgbClr val="333333"/>
                </a:solidFill>
                <a:effectLst/>
                <a:latin typeface="Helvetica Neue"/>
              </a:rPr>
              <a:t>设计成本越低。</a:t>
            </a:r>
          </a:p>
          <a:p>
            <a:pPr algn="l">
              <a:buFont typeface="+mj-lt"/>
              <a:buAutoNum type="arabicPeriod"/>
            </a:pPr>
            <a:endParaRPr lang="en-US" altLang="zh-CN" sz="1400" b="0" i="0" dirty="0">
              <a:solidFill>
                <a:srgbClr val="333333"/>
              </a:solidFill>
              <a:effectLst/>
              <a:latin typeface="Helvetica Neue"/>
            </a:endParaRPr>
          </a:p>
          <a:p>
            <a:pPr algn="l">
              <a:buFont typeface="+mj-lt"/>
              <a:buAutoNum type="arabicPeriod"/>
            </a:pPr>
            <a:r>
              <a:rPr lang="zh-CN" altLang="en-US" sz="1400" b="0" i="0" dirty="0">
                <a:solidFill>
                  <a:srgbClr val="333333"/>
                </a:solidFill>
                <a:effectLst/>
                <a:latin typeface="Helvetica Neue"/>
              </a:rPr>
              <a:t>有利于使用</a:t>
            </a:r>
            <a:r>
              <a:rPr lang="en-US" altLang="zh-CN" sz="1400" b="0" i="0" dirty="0">
                <a:solidFill>
                  <a:srgbClr val="333333"/>
                </a:solidFill>
                <a:effectLst/>
                <a:latin typeface="Helvetica Neue"/>
              </a:rPr>
              <a:t>GaAs(</a:t>
            </a:r>
            <a:r>
              <a:rPr lang="zh-CN" altLang="en-US" sz="1400" b="0" i="0" dirty="0">
                <a:solidFill>
                  <a:srgbClr val="333333"/>
                </a:solidFill>
                <a:effectLst/>
                <a:latin typeface="Helvetica Neue"/>
              </a:rPr>
              <a:t>砷化稼</a:t>
            </a:r>
            <a:r>
              <a:rPr lang="en-US" altLang="zh-CN" sz="1400" b="0" i="0" dirty="0">
                <a:solidFill>
                  <a:srgbClr val="333333"/>
                </a:solidFill>
                <a:effectLst/>
                <a:latin typeface="Helvetica Neue"/>
              </a:rPr>
              <a:t>)VLSI</a:t>
            </a:r>
            <a:r>
              <a:rPr lang="zh-CN" altLang="en-US" sz="1400" b="0" i="0" dirty="0">
                <a:solidFill>
                  <a:srgbClr val="333333"/>
                </a:solidFill>
                <a:effectLst/>
                <a:latin typeface="Helvetica Neue"/>
              </a:rPr>
              <a:t>芯片的实现技术，因其适于制造密度较高的芯片。总之，是降低了复杂程序，简化了结构。</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620417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849B5A0-0CE1-4B37-A80D-7985657E45E8}"/>
              </a:ext>
            </a:extLst>
          </p:cNvPr>
          <p:cNvPicPr>
            <a:picLocks noChangeAspect="1"/>
          </p:cNvPicPr>
          <p:nvPr/>
        </p:nvPicPr>
        <p:blipFill>
          <a:blip r:embed="rId2"/>
          <a:stretch>
            <a:fillRect/>
          </a:stretch>
        </p:blipFill>
        <p:spPr>
          <a:xfrm>
            <a:off x="0" y="0"/>
            <a:ext cx="12192000" cy="6858000"/>
          </a:xfrm>
          <a:prstGeom prst="rect">
            <a:avLst/>
          </a:prstGeom>
        </p:spPr>
      </p:pic>
      <p:sp>
        <p:nvSpPr>
          <p:cNvPr id="8" name="矩形 7">
            <a:extLst>
              <a:ext uri="{FF2B5EF4-FFF2-40B4-BE49-F238E27FC236}">
                <a16:creationId xmlns:a16="http://schemas.microsoft.com/office/drawing/2014/main" id="{8E0D1632-D3A5-4619-849E-297DE7FBFC92}"/>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C0F82F8F-EBDF-4A17-B1DB-59C65D3D553F}"/>
              </a:ext>
            </a:extLst>
          </p:cNvPr>
          <p:cNvSpPr/>
          <p:nvPr/>
        </p:nvSpPr>
        <p:spPr>
          <a:xfrm>
            <a:off x="3028818" y="-6066"/>
            <a:ext cx="1553631" cy="1569660"/>
          </a:xfrm>
          <a:prstGeom prst="rect">
            <a:avLst/>
          </a:prstGeom>
          <a:solidFill>
            <a:schemeClr val="accent1"/>
          </a:solidFill>
        </p:spPr>
        <p:txBody>
          <a:bodyPr wrap="none">
            <a:spAutoFit/>
          </a:bodyPr>
          <a:lstStyle/>
          <a:p>
            <a:pPr lvl="0" algn="ctr"/>
            <a:r>
              <a:rPr lang="en-US" altLang="zh-CN" sz="9600" b="1" dirty="0">
                <a:solidFill>
                  <a:schemeClr val="bg1"/>
                </a:solidFill>
              </a:rPr>
              <a:t>04</a:t>
            </a:r>
            <a:endParaRPr lang="zh-CN" altLang="en-US" sz="9600" b="1" dirty="0">
              <a:solidFill>
                <a:schemeClr val="bg1"/>
              </a:solidFill>
            </a:endParaRPr>
          </a:p>
        </p:txBody>
      </p:sp>
      <p:sp>
        <p:nvSpPr>
          <p:cNvPr id="22" name="矩形 21">
            <a:extLst>
              <a:ext uri="{FF2B5EF4-FFF2-40B4-BE49-F238E27FC236}">
                <a16:creationId xmlns:a16="http://schemas.microsoft.com/office/drawing/2014/main" id="{E2E6FA45-2C35-41E5-8C34-01D38CD67993}"/>
              </a:ext>
            </a:extLst>
          </p:cNvPr>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a:extLst>
              <a:ext uri="{FF2B5EF4-FFF2-40B4-BE49-F238E27FC236}">
                <a16:creationId xmlns:a16="http://schemas.microsoft.com/office/drawing/2014/main" id="{4AC1A39E-845E-4C9A-BBF2-8C993739B919}"/>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a:extLst>
              <a:ext uri="{FF2B5EF4-FFF2-40B4-BE49-F238E27FC236}">
                <a16:creationId xmlns:a16="http://schemas.microsoft.com/office/drawing/2014/main" id="{AE67F88C-F229-45E2-8D35-07E48CE22337}"/>
              </a:ext>
            </a:extLst>
          </p:cNvPr>
          <p:cNvSpPr/>
          <p:nvPr/>
        </p:nvSpPr>
        <p:spPr>
          <a:xfrm>
            <a:off x="1807368" y="2285897"/>
            <a:ext cx="3996532" cy="707886"/>
          </a:xfrm>
          <a:prstGeom prst="rect">
            <a:avLst/>
          </a:prstGeom>
        </p:spPr>
        <p:txBody>
          <a:bodyPr wrap="square">
            <a:spAutoFit/>
          </a:bodyPr>
          <a:lstStyle/>
          <a:p>
            <a:pPr algn="ctr"/>
            <a:r>
              <a:rPr lang="en-US" altLang="zh-CN" sz="4000" b="1" dirty="0">
                <a:solidFill>
                  <a:srgbClr val="C8161E"/>
                </a:solidFill>
                <a:cs typeface="+mj-cs"/>
              </a:rPr>
              <a:t>RISC</a:t>
            </a:r>
            <a:r>
              <a:rPr lang="zh-CN" altLang="en-US" sz="4000" b="1" dirty="0">
                <a:solidFill>
                  <a:srgbClr val="C8161E"/>
                </a:solidFill>
                <a:cs typeface="+mj-cs"/>
              </a:rPr>
              <a:t>的局限</a:t>
            </a:r>
            <a:endParaRPr lang="zh-CN" altLang="en-US" dirty="0"/>
          </a:p>
        </p:txBody>
      </p:sp>
      <p:sp>
        <p:nvSpPr>
          <p:cNvPr id="9" name="文本框 8">
            <a:extLst>
              <a:ext uri="{FF2B5EF4-FFF2-40B4-BE49-F238E27FC236}">
                <a16:creationId xmlns:a16="http://schemas.microsoft.com/office/drawing/2014/main" id="{D1ED787D-E76E-47DE-91B0-C2BFADB8F9AF}"/>
              </a:ext>
            </a:extLst>
          </p:cNvPr>
          <p:cNvSpPr txBox="1"/>
          <p:nvPr/>
        </p:nvSpPr>
        <p:spPr>
          <a:xfrm>
            <a:off x="1807367" y="2871461"/>
            <a:ext cx="3996533" cy="769441"/>
          </a:xfrm>
          <a:prstGeom prst="rect">
            <a:avLst/>
          </a:prstGeom>
          <a:noFill/>
        </p:spPr>
        <p:txBody>
          <a:bodyPr wrap="square" rtlCol="0">
            <a:spAutoFit/>
          </a:bodyPr>
          <a:lstStyle/>
          <a:p>
            <a:pPr algn="ctr"/>
            <a:r>
              <a:rPr lang="en-US" altLang="zh-CN" sz="2400" b="1" i="1" dirty="0">
                <a:solidFill>
                  <a:srgbClr val="FF0000">
                    <a:alpha val="90000"/>
                  </a:srgbClr>
                </a:solidFill>
              </a:rPr>
              <a:t>Disadvantages</a:t>
            </a:r>
          </a:p>
          <a:p>
            <a:pPr algn="ctr"/>
            <a:r>
              <a:rPr lang="en-US" altLang="zh-CN" sz="2000" b="1" i="1" dirty="0">
                <a:solidFill>
                  <a:srgbClr val="FF0000">
                    <a:alpha val="90000"/>
                  </a:srgbClr>
                </a:solidFill>
              </a:rPr>
              <a:t>RISC</a:t>
            </a:r>
            <a:r>
              <a:rPr lang="zh-CN" altLang="en-US" sz="2000" b="1" i="1" dirty="0">
                <a:solidFill>
                  <a:srgbClr val="FF0000">
                    <a:alpha val="90000"/>
                  </a:srgbClr>
                </a:solidFill>
              </a:rPr>
              <a:t>有其自身的缺点</a:t>
            </a:r>
          </a:p>
        </p:txBody>
      </p:sp>
    </p:spTree>
    <p:extLst>
      <p:ext uri="{BB962C8B-B14F-4D97-AF65-F5344CB8AC3E}">
        <p14:creationId xmlns:p14="http://schemas.microsoft.com/office/powerpoint/2010/main" val="1400137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纯文字版式三</a:t>
            </a:r>
          </a:p>
        </p:txBody>
      </p:sp>
      <p:sp>
        <p:nvSpPr>
          <p:cNvPr id="7" name="矩形: 圆角 6">
            <a:extLst>
              <a:ext uri="{FF2B5EF4-FFF2-40B4-BE49-F238E27FC236}">
                <a16:creationId xmlns:a16="http://schemas.microsoft.com/office/drawing/2014/main" id="{3AC02E08-0F11-418D-84E1-0EC96006BA9C}"/>
              </a:ext>
            </a:extLst>
          </p:cNvPr>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B464D2D0-E11C-4C77-B1E3-8AB2B39435A8}"/>
              </a:ext>
            </a:extLst>
          </p:cNvPr>
          <p:cNvSpPr txBox="1"/>
          <p:nvPr/>
        </p:nvSpPr>
        <p:spPr>
          <a:xfrm>
            <a:off x="447424" y="2096529"/>
            <a:ext cx="3495925" cy="3101555"/>
          </a:xfrm>
          <a:prstGeom prst="rect">
            <a:avLst/>
          </a:prstGeom>
          <a:noFill/>
        </p:spPr>
        <p:txBody>
          <a:bodyPr wrap="square" rtlCol="0">
            <a:spAutoFit/>
          </a:bodyPr>
          <a:lstStyle/>
          <a:p>
            <a:pPr>
              <a:lnSpc>
                <a:spcPct val="130000"/>
              </a:lnSpc>
            </a:pPr>
            <a:r>
              <a:rPr lang="zh-CN" altLang="en-US" sz="2800" b="1" i="0" dirty="0">
                <a:solidFill>
                  <a:srgbClr val="333333"/>
                </a:solidFill>
                <a:effectLst/>
                <a:latin typeface="Helvetica Neue"/>
              </a:rPr>
              <a:t>编译后指令长度较长，内存需要较大</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1600" b="0" i="0" dirty="0">
                <a:solidFill>
                  <a:srgbClr val="333333"/>
                </a:solidFill>
                <a:effectLst/>
                <a:latin typeface="Helvetica Neue"/>
              </a:rPr>
              <a:t>因为</a:t>
            </a:r>
            <a:r>
              <a:rPr lang="en-US" altLang="zh-CN" sz="1600" b="0" i="0" dirty="0">
                <a:solidFill>
                  <a:srgbClr val="333333"/>
                </a:solidFill>
                <a:effectLst/>
                <a:latin typeface="Helvetica Neue"/>
              </a:rPr>
              <a:t>RISC</a:t>
            </a:r>
            <a:r>
              <a:rPr lang="zh-CN" altLang="en-US" sz="1600" b="0" i="0" dirty="0">
                <a:solidFill>
                  <a:srgbClr val="333333"/>
                </a:solidFill>
                <a:effectLst/>
                <a:latin typeface="Helvetica Neue"/>
              </a:rPr>
              <a:t>拥有的指令数少，有些在</a:t>
            </a:r>
            <a:r>
              <a:rPr lang="en-US" altLang="zh-CN" sz="1600" b="0" i="0" dirty="0">
                <a:solidFill>
                  <a:srgbClr val="333333"/>
                </a:solidFill>
                <a:effectLst/>
                <a:latin typeface="Helvetica Neue"/>
              </a:rPr>
              <a:t>CISC</a:t>
            </a:r>
            <a:r>
              <a:rPr lang="zh-CN" altLang="en-US" sz="1600" b="0" i="0" dirty="0">
                <a:solidFill>
                  <a:srgbClr val="333333"/>
                </a:solidFill>
                <a:effectLst/>
                <a:latin typeface="Helvetica Neue"/>
              </a:rPr>
              <a:t>中仅由一条指令完成的功能，在</a:t>
            </a:r>
            <a:r>
              <a:rPr lang="en-US" altLang="zh-CN" sz="1600" b="0" i="0" dirty="0">
                <a:solidFill>
                  <a:srgbClr val="333333"/>
                </a:solidFill>
                <a:effectLst/>
                <a:latin typeface="Helvetica Neue"/>
              </a:rPr>
              <a:t>RISC</a:t>
            </a:r>
            <a:r>
              <a:rPr lang="zh-CN" altLang="en-US" sz="1600" b="0" i="0" dirty="0">
                <a:solidFill>
                  <a:srgbClr val="333333"/>
                </a:solidFill>
                <a:effectLst/>
                <a:latin typeface="Helvetica Neue"/>
              </a:rPr>
              <a:t>中需二、三条甚至更多条指令，这使</a:t>
            </a:r>
            <a:r>
              <a:rPr lang="en-US" altLang="zh-CN" sz="1600" b="0" i="0" dirty="0">
                <a:solidFill>
                  <a:srgbClr val="333333"/>
                </a:solidFill>
                <a:effectLst/>
                <a:latin typeface="Helvetica Neue"/>
              </a:rPr>
              <a:t>RISC</a:t>
            </a:r>
            <a:r>
              <a:rPr lang="zh-CN" altLang="en-US" sz="1600" b="0" i="0" dirty="0">
                <a:solidFill>
                  <a:srgbClr val="333333"/>
                </a:solidFill>
                <a:effectLst/>
                <a:latin typeface="Helvetica Neue"/>
              </a:rPr>
              <a:t>代码较长，因而</a:t>
            </a:r>
            <a:r>
              <a:rPr lang="en-US" altLang="zh-CN" sz="1600" b="0" i="0" dirty="0">
                <a:solidFill>
                  <a:srgbClr val="333333"/>
                </a:solidFill>
                <a:effectLst/>
                <a:latin typeface="Helvetica Neue"/>
              </a:rPr>
              <a:t>RISC</a:t>
            </a:r>
            <a:r>
              <a:rPr lang="zh-CN" altLang="en-US" sz="1600" b="0" i="0" dirty="0">
                <a:solidFill>
                  <a:srgbClr val="333333"/>
                </a:solidFill>
                <a:effectLst/>
                <a:latin typeface="Helvetica Neue"/>
              </a:rPr>
              <a:t>的程序需要更多的内存，内存与</a:t>
            </a:r>
            <a:r>
              <a:rPr lang="en-US" altLang="zh-CN" sz="1600" b="0" i="0" dirty="0">
                <a:solidFill>
                  <a:srgbClr val="333333"/>
                </a:solidFill>
                <a:effectLst/>
                <a:latin typeface="Helvetica Neue"/>
              </a:rPr>
              <a:t>CPU</a:t>
            </a:r>
            <a:r>
              <a:rPr lang="zh-CN" altLang="en-US" sz="1600" b="0" i="0" dirty="0">
                <a:solidFill>
                  <a:srgbClr val="333333"/>
                </a:solidFill>
                <a:effectLst/>
                <a:latin typeface="Helvetica Neue"/>
              </a:rPr>
              <a:t>间的指令冲突也会增加。</a:t>
            </a:r>
            <a:endParaRPr lang="zh-CN" altLang="en-US" sz="1600" dirty="0">
              <a:solidFill>
                <a:schemeClr val="tx1">
                  <a:lumMod val="75000"/>
                  <a:lumOff val="25000"/>
                </a:schemeClr>
              </a:solidFill>
            </a:endParaRPr>
          </a:p>
        </p:txBody>
      </p:sp>
      <p:sp>
        <p:nvSpPr>
          <p:cNvPr id="24" name="矩形: 圆角 23">
            <a:extLst>
              <a:ext uri="{FF2B5EF4-FFF2-40B4-BE49-F238E27FC236}">
                <a16:creationId xmlns:a16="http://schemas.microsoft.com/office/drawing/2014/main" id="{600BA6BA-33E4-4B89-9974-8AC2031EEF52}"/>
              </a:ext>
            </a:extLst>
          </p:cNvPr>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a:extLst>
              <a:ext uri="{FF2B5EF4-FFF2-40B4-BE49-F238E27FC236}">
                <a16:creationId xmlns:a16="http://schemas.microsoft.com/office/drawing/2014/main" id="{6B0785F9-B2CB-4BE3-8002-334F3B573CA9}"/>
              </a:ext>
            </a:extLst>
          </p:cNvPr>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A8EBAE2-9583-4857-9A4B-91E0E4CBCD1D}"/>
              </a:ext>
            </a:extLst>
          </p:cNvPr>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a:extLst>
              <a:ext uri="{FF2B5EF4-FFF2-40B4-BE49-F238E27FC236}">
                <a16:creationId xmlns:a16="http://schemas.microsoft.com/office/drawing/2014/main" id="{1694BED6-84B2-424C-A5BB-192C25A22A1B}"/>
              </a:ext>
            </a:extLst>
          </p:cNvPr>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BC18C375-85C7-4EDC-A9EC-4D6BDA947A6C}"/>
              </a:ext>
            </a:extLst>
          </p:cNvPr>
          <p:cNvSpPr txBox="1"/>
          <p:nvPr/>
        </p:nvSpPr>
        <p:spPr>
          <a:xfrm>
            <a:off x="4410871" y="2096529"/>
            <a:ext cx="3495925" cy="3367076"/>
          </a:xfrm>
          <a:prstGeom prst="rect">
            <a:avLst/>
          </a:prstGeom>
          <a:noFill/>
        </p:spPr>
        <p:txBody>
          <a:bodyPr wrap="square" rtlCol="0">
            <a:spAutoFit/>
          </a:bodyPr>
          <a:lstStyle/>
          <a:p>
            <a:pPr>
              <a:lnSpc>
                <a:spcPct val="130000"/>
              </a:lnSpc>
            </a:pPr>
            <a:r>
              <a:rPr lang="zh-CN" altLang="en-US" sz="2800" b="1" i="0" dirty="0">
                <a:solidFill>
                  <a:srgbClr val="333333"/>
                </a:solidFill>
                <a:effectLst/>
                <a:latin typeface="Helvetica Neue"/>
              </a:rPr>
              <a:t>大寄存器组使寻址复杂，速度降低</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gn="l">
              <a:buFont typeface="Arial" panose="020B0604020202020204" pitchFamily="34" charset="0"/>
              <a:buChar char="•"/>
            </a:pPr>
            <a:r>
              <a:rPr lang="zh-CN" altLang="en-US" sz="1400" b="0" i="0" dirty="0">
                <a:solidFill>
                  <a:srgbClr val="333333"/>
                </a:solidFill>
                <a:effectLst/>
                <a:latin typeface="Helvetica Neue"/>
              </a:rPr>
              <a:t>存取时间长。</a:t>
            </a:r>
          </a:p>
          <a:p>
            <a:pPr algn="l">
              <a:buFont typeface="Arial" panose="020B0604020202020204" pitchFamily="34" charset="0"/>
              <a:buChar char="•"/>
            </a:pPr>
            <a:r>
              <a:rPr lang="zh-CN" altLang="en-US" sz="1400" b="0" i="0" dirty="0">
                <a:solidFill>
                  <a:srgbClr val="333333"/>
                </a:solidFill>
                <a:effectLst/>
                <a:latin typeface="Helvetica Neue"/>
              </a:rPr>
              <a:t>寄存器组占据了更多的芯片空间。</a:t>
            </a:r>
          </a:p>
          <a:p>
            <a:pPr algn="l">
              <a:buFont typeface="Arial" panose="020B0604020202020204" pitchFamily="34" charset="0"/>
              <a:buChar char="•"/>
            </a:pPr>
            <a:r>
              <a:rPr lang="zh-CN" altLang="en-US" sz="1400" b="0" i="0" dirty="0">
                <a:solidFill>
                  <a:srgbClr val="333333"/>
                </a:solidFill>
                <a:effectLst/>
                <a:latin typeface="Helvetica Neue"/>
              </a:rPr>
              <a:t>先进的编译技术使小寄存器组更有效。</a:t>
            </a:r>
          </a:p>
          <a:p>
            <a:pPr algn="l">
              <a:buFont typeface="Arial" panose="020B0604020202020204" pitchFamily="34" charset="0"/>
              <a:buChar char="•"/>
            </a:pPr>
            <a:r>
              <a:rPr lang="zh-CN" altLang="en-US" sz="1400" b="0" i="0" dirty="0">
                <a:solidFill>
                  <a:srgbClr val="333333"/>
                </a:solidFill>
                <a:effectLst/>
                <a:latin typeface="Helvetica Neue"/>
              </a:rPr>
              <a:t>如果上下文转换现场的所有</a:t>
            </a:r>
            <a:r>
              <a:rPr lang="en-US" altLang="zh-CN" sz="1400" b="0" i="0" dirty="0">
                <a:solidFill>
                  <a:srgbClr val="333333"/>
                </a:solidFill>
                <a:effectLst/>
                <a:latin typeface="Helvetica Neue"/>
              </a:rPr>
              <a:t>CPU</a:t>
            </a:r>
            <a:r>
              <a:rPr lang="zh-CN" altLang="en-US" sz="1400" b="0" i="0" dirty="0">
                <a:solidFill>
                  <a:srgbClr val="333333"/>
                </a:solidFill>
                <a:effectLst/>
                <a:latin typeface="Helvetica Neue"/>
              </a:rPr>
              <a:t>寄存器被保存，则大寄存器组会化更多存贮时间。</a:t>
            </a:r>
          </a:p>
          <a:p>
            <a:pPr algn="l">
              <a:buFont typeface="Arial" panose="020B0604020202020204" pitchFamily="34" charset="0"/>
              <a:buChar char="•"/>
            </a:pPr>
            <a:r>
              <a:rPr lang="zh-CN" altLang="en-US" sz="1400" b="0" i="0" dirty="0">
                <a:solidFill>
                  <a:srgbClr val="333333"/>
                </a:solidFill>
                <a:effectLst/>
                <a:latin typeface="Helvetica Neue"/>
              </a:rPr>
              <a:t>如果使用了窗口指针</a:t>
            </a:r>
            <a:r>
              <a:rPr lang="en-US" altLang="zh-CN" sz="1400" b="0" i="0" dirty="0">
                <a:solidFill>
                  <a:srgbClr val="333333"/>
                </a:solidFill>
                <a:effectLst/>
                <a:latin typeface="Helvetica Neue"/>
              </a:rPr>
              <a:t>(RISC</a:t>
            </a:r>
            <a:r>
              <a:rPr lang="zh-CN" altLang="en-US" sz="1400" b="0" i="0" dirty="0">
                <a:solidFill>
                  <a:srgbClr val="333333"/>
                </a:solidFill>
                <a:effectLst/>
                <a:latin typeface="Helvetica Neue"/>
              </a:rPr>
              <a:t>的实施要点之一是重叠寄存器窗口，目的是便于参数传递。重叠寄存器窗口要用到窗口指针</a:t>
            </a:r>
            <a:r>
              <a:rPr lang="en-US" altLang="zh-CN" sz="1400" b="0" i="0" dirty="0">
                <a:solidFill>
                  <a:srgbClr val="333333"/>
                </a:solidFill>
                <a:effectLst/>
                <a:latin typeface="Helvetica Neue"/>
              </a:rPr>
              <a:t>)</a:t>
            </a:r>
            <a:r>
              <a:rPr lang="zh-CN" altLang="en-US" sz="1400" b="0" i="0" dirty="0">
                <a:solidFill>
                  <a:srgbClr val="333333"/>
                </a:solidFill>
                <a:effectLst/>
                <a:latin typeface="Helvetica Neue"/>
              </a:rPr>
              <a:t>，寄存器地址译码会较长。同时重叠寄存器也使</a:t>
            </a:r>
            <a:r>
              <a:rPr lang="en-US" altLang="zh-CN" sz="1400" b="0" i="0" dirty="0">
                <a:solidFill>
                  <a:srgbClr val="333333"/>
                </a:solidFill>
                <a:effectLst/>
                <a:latin typeface="Helvetica Neue"/>
              </a:rPr>
              <a:t>CPU</a:t>
            </a:r>
            <a:r>
              <a:rPr lang="zh-CN" altLang="en-US" sz="1400" b="0" i="0" dirty="0">
                <a:solidFill>
                  <a:srgbClr val="333333"/>
                </a:solidFill>
                <a:effectLst/>
                <a:latin typeface="Helvetica Neue"/>
              </a:rPr>
              <a:t>逻辑变得复杂。</a:t>
            </a:r>
          </a:p>
        </p:txBody>
      </p:sp>
      <p:sp>
        <p:nvSpPr>
          <p:cNvPr id="29" name="文本框 28">
            <a:extLst>
              <a:ext uri="{FF2B5EF4-FFF2-40B4-BE49-F238E27FC236}">
                <a16:creationId xmlns:a16="http://schemas.microsoft.com/office/drawing/2014/main" id="{0D13055D-32CB-42E4-9CE0-4A29D0AAC0F1}"/>
              </a:ext>
            </a:extLst>
          </p:cNvPr>
          <p:cNvSpPr txBox="1"/>
          <p:nvPr/>
        </p:nvSpPr>
        <p:spPr>
          <a:xfrm>
            <a:off x="8327534" y="2096529"/>
            <a:ext cx="3495925" cy="3181577"/>
          </a:xfrm>
          <a:prstGeom prst="rect">
            <a:avLst/>
          </a:prstGeom>
          <a:noFill/>
        </p:spPr>
        <p:txBody>
          <a:bodyPr wrap="square" rtlCol="0">
            <a:spAutoFit/>
          </a:bodyPr>
          <a:lstStyle/>
          <a:p>
            <a:pPr>
              <a:lnSpc>
                <a:spcPct val="130000"/>
              </a:lnSpc>
            </a:pPr>
            <a:r>
              <a:rPr lang="zh-CN" altLang="en-US" sz="2800" b="1" i="0" dirty="0">
                <a:solidFill>
                  <a:srgbClr val="333333"/>
                </a:solidFill>
                <a:effectLst/>
                <a:latin typeface="Helvetica Neue"/>
              </a:rPr>
              <a:t>硬连线控制不灵活</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1600" b="0" i="0" dirty="0">
                <a:solidFill>
                  <a:srgbClr val="333333"/>
                </a:solidFill>
                <a:effectLst/>
                <a:latin typeface="Helvetica Neue"/>
              </a:rPr>
              <a:t>出现错误的可能性较大，不易发现和修改错误，处理复杂指令也较困难。</a:t>
            </a:r>
            <a:r>
              <a:rPr lang="en-US" altLang="zh-CN" sz="1600" b="0" i="0" dirty="0">
                <a:solidFill>
                  <a:srgbClr val="333333"/>
                </a:solidFill>
                <a:effectLst/>
                <a:latin typeface="Helvetica Neue"/>
              </a:rPr>
              <a:t>(4)</a:t>
            </a:r>
            <a:r>
              <a:rPr lang="zh-CN" altLang="en-US" sz="1600" b="0" i="0" dirty="0">
                <a:solidFill>
                  <a:srgbClr val="333333"/>
                </a:solidFill>
                <a:effectLst/>
                <a:latin typeface="Helvetica Neue"/>
              </a:rPr>
              <a:t>单字指令不能使用用于全</a:t>
            </a:r>
            <a:r>
              <a:rPr lang="en-US" altLang="zh-CN" sz="1600" b="0" i="0" dirty="0">
                <a:solidFill>
                  <a:srgbClr val="333333"/>
                </a:solidFill>
                <a:effectLst/>
                <a:latin typeface="Helvetica Neue"/>
              </a:rPr>
              <a:t>32</a:t>
            </a:r>
            <a:r>
              <a:rPr lang="zh-CN" altLang="en-US" sz="1600" b="0" i="0" dirty="0">
                <a:solidFill>
                  <a:srgbClr val="333333"/>
                </a:solidFill>
                <a:effectLst/>
                <a:latin typeface="Helvetica Neue"/>
              </a:rPr>
              <a:t>位地址的直接内存寻址方式。由于这个原因，一些生产厂家已使一小部分指令具有双字卡</a:t>
            </a:r>
            <a:r>
              <a:rPr lang="en-US" altLang="zh-CN" sz="1600" b="0" i="0" dirty="0">
                <a:solidFill>
                  <a:srgbClr val="333333"/>
                </a:solidFill>
                <a:effectLst/>
                <a:latin typeface="Helvetica Neue"/>
              </a:rPr>
              <a:t>(</a:t>
            </a:r>
            <a:r>
              <a:rPr lang="zh-CN" altLang="en-US" sz="1600" b="0" i="0" dirty="0">
                <a:solidFill>
                  <a:srgbClr val="333333"/>
                </a:solidFill>
                <a:effectLst/>
                <a:latin typeface="Helvetica Neue"/>
              </a:rPr>
              <a:t>如</a:t>
            </a:r>
            <a:r>
              <a:rPr lang="en-US" altLang="zh-CN" sz="1600" b="0" i="0" dirty="0">
                <a:solidFill>
                  <a:srgbClr val="333333"/>
                </a:solidFill>
                <a:effectLst/>
                <a:latin typeface="Helvetica Neue"/>
              </a:rPr>
              <a:t>INTEL80960)</a:t>
            </a:r>
            <a:r>
              <a:rPr lang="zh-CN" altLang="en-US" sz="1600" b="0" i="0" dirty="0">
                <a:solidFill>
                  <a:srgbClr val="333333"/>
                </a:solidFill>
                <a:effectLst/>
                <a:latin typeface="Helvetica Neue"/>
              </a:rPr>
              <a:t>，使用这样的指令由程序员决定，他可仅用单字指令写完整的程序。</a:t>
            </a:r>
            <a:endParaRPr lang="zh-CN" altLang="en-US" sz="1600" dirty="0">
              <a:solidFill>
                <a:schemeClr val="tx1">
                  <a:lumMod val="75000"/>
                  <a:lumOff val="25000"/>
                </a:schemeClr>
              </a:solidFill>
            </a:endParaRPr>
          </a:p>
        </p:txBody>
      </p:sp>
      <p:sp>
        <p:nvSpPr>
          <p:cNvPr id="30" name="right-quote-sign_36811">
            <a:extLst>
              <a:ext uri="{FF2B5EF4-FFF2-40B4-BE49-F238E27FC236}">
                <a16:creationId xmlns:a16="http://schemas.microsoft.com/office/drawing/2014/main" id="{C304BC78-635D-4B9D-B698-2A60E9873480}"/>
              </a:ext>
            </a:extLst>
          </p:cNvPr>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a:extLst>
              <a:ext uri="{FF2B5EF4-FFF2-40B4-BE49-F238E27FC236}">
                <a16:creationId xmlns:a16="http://schemas.microsoft.com/office/drawing/2014/main" id="{2DB4D820-43FD-4B27-BAF2-D7967A8DBCEE}"/>
              </a:ext>
            </a:extLst>
          </p:cNvPr>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a:extLst>
              <a:ext uri="{FF2B5EF4-FFF2-40B4-BE49-F238E27FC236}">
                <a16:creationId xmlns:a16="http://schemas.microsoft.com/office/drawing/2014/main" id="{4D772AA8-FB2E-4339-91A5-414CE986B96D}"/>
              </a:ext>
            </a:extLst>
          </p:cNvPr>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1992618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E95D20D-2AFC-451E-85BB-6A17FC86EF76}"/>
              </a:ext>
            </a:extLst>
          </p:cNvPr>
          <p:cNvSpPr>
            <a:spLocks noGrp="1"/>
          </p:cNvSpPr>
          <p:nvPr>
            <p:ph type="body" sz="quarter" idx="11"/>
          </p:nvPr>
        </p:nvSpPr>
        <p:spPr/>
        <p:txBody>
          <a:bodyPr/>
          <a:lstStyle/>
          <a:p>
            <a:r>
              <a:rPr lang="zh-CN" altLang="en-US" spc="600" dirty="0"/>
              <a:t>感谢聆听</a:t>
            </a:r>
          </a:p>
        </p:txBody>
      </p:sp>
    </p:spTree>
    <p:extLst>
      <p:ext uri="{BB962C8B-B14F-4D97-AF65-F5344CB8AC3E}">
        <p14:creationId xmlns:p14="http://schemas.microsoft.com/office/powerpoint/2010/main" val="4090752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RISC</a:t>
            </a:r>
            <a:r>
              <a:rPr lang="zh-CN" altLang="en-US" sz="2800" b="1" dirty="0">
                <a:solidFill>
                  <a:schemeClr val="accent2"/>
                </a:solidFill>
              </a:rPr>
              <a:t>的概念</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FF0000"/>
                </a:solidFill>
              </a:rPr>
              <a:t>RISC</a:t>
            </a:r>
            <a:r>
              <a:rPr lang="zh-CN" altLang="en-US" sz="2800" b="1" dirty="0">
                <a:solidFill>
                  <a:srgbClr val="FF0000"/>
                </a:solidFill>
              </a:rPr>
              <a:t>的特点</a:t>
            </a: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RISC</a:t>
            </a:r>
            <a:r>
              <a:rPr lang="zh-CN" altLang="en-US" sz="2800" b="1" dirty="0">
                <a:solidFill>
                  <a:schemeClr val="accent2"/>
                </a:solidFill>
              </a:rPr>
              <a:t>的优势</a:t>
            </a: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RISC</a:t>
            </a:r>
            <a:r>
              <a:rPr lang="zh-CN" altLang="en-US" sz="2800" b="1" dirty="0">
                <a:solidFill>
                  <a:schemeClr val="accent2"/>
                </a:solidFill>
              </a:rPr>
              <a:t>的局限</a:t>
            </a:r>
          </a:p>
        </p:txBody>
      </p:sp>
    </p:spTree>
    <p:extLst>
      <p:ext uri="{BB962C8B-B14F-4D97-AF65-F5344CB8AC3E}">
        <p14:creationId xmlns:p14="http://schemas.microsoft.com/office/powerpoint/2010/main" val="1317321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a:xfrm>
            <a:off x="6238873" y="2198235"/>
            <a:ext cx="5648325" cy="775349"/>
          </a:xfrm>
        </p:spPr>
        <p:txBody>
          <a:bodyPr/>
          <a:lstStyle/>
          <a:p>
            <a:r>
              <a:rPr lang="en-US" altLang="zh-CN" dirty="0"/>
              <a:t>RISC</a:t>
            </a:r>
            <a:r>
              <a:rPr lang="zh-CN" altLang="en-US" dirty="0"/>
              <a:t>的概念</a:t>
            </a:r>
          </a:p>
        </p:txBody>
      </p:sp>
      <p:sp>
        <p:nvSpPr>
          <p:cNvPr id="5" name="文本占位符 4">
            <a:extLst>
              <a:ext uri="{FF2B5EF4-FFF2-40B4-BE49-F238E27FC236}">
                <a16:creationId xmlns:a16="http://schemas.microsoft.com/office/drawing/2014/main" id="{C3F5EE4E-D8E6-4A42-90C9-20D6EF6D4859}"/>
              </a:ext>
            </a:extLst>
          </p:cNvPr>
          <p:cNvSpPr>
            <a:spLocks noGrp="1"/>
          </p:cNvSpPr>
          <p:nvPr>
            <p:ph type="body" sz="quarter" idx="11"/>
          </p:nvPr>
        </p:nvSpPr>
        <p:spPr/>
        <p:txBody>
          <a:bodyPr/>
          <a:lstStyle/>
          <a:p>
            <a:r>
              <a:rPr lang="en-US" altLang="zh-CN" b="0" i="0" dirty="0">
                <a:solidFill>
                  <a:srgbClr val="333743"/>
                </a:solidFill>
                <a:effectLst/>
                <a:latin typeface="Ã¥Â¾Â®Ã¨Â½Â¯Ã©â€ºâ€¦Ã©Â»â€˜"/>
              </a:rPr>
              <a:t>RISC</a:t>
            </a:r>
            <a:r>
              <a:rPr lang="zh-CN" altLang="en-US" b="0" i="0" dirty="0">
                <a:solidFill>
                  <a:srgbClr val="333743"/>
                </a:solidFill>
                <a:effectLst/>
                <a:latin typeface="Ã¥Â¾Â®Ã¨Â½Â¯Ã©â€ºâ€¦Ã©Â»â€˜"/>
              </a:rPr>
              <a:t>是一种</a:t>
            </a:r>
            <a:r>
              <a:rPr lang="en-US" altLang="zh-CN" b="0" i="0" dirty="0">
                <a:solidFill>
                  <a:srgbClr val="333743"/>
                </a:solidFill>
                <a:effectLst/>
                <a:latin typeface="Ã¥Â¾Â®Ã¨Â½Â¯Ã©â€ºâ€¦Ã©Â»â€˜"/>
              </a:rPr>
              <a:t>CPU</a:t>
            </a:r>
            <a:r>
              <a:rPr lang="zh-CN" altLang="en-US" b="0" i="0" dirty="0">
                <a:solidFill>
                  <a:srgbClr val="333743"/>
                </a:solidFill>
                <a:effectLst/>
                <a:latin typeface="Ã¥Â¾Â®Ã¨Â½Â¯Ã©â€ºâ€¦Ã©Â»â€˜"/>
              </a:rPr>
              <a:t>设计策略，其基于这样的解释：简化指令集与微处理器架构结合后可提供更高的性能，该微处理器架构能够通过每条指令使用一些微处理器周期来执行指令。</a:t>
            </a:r>
            <a:endParaRPr lang="zh-CN" altLang="en-US" dirty="0"/>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31FB5A52-70A1-4A8B-BE3E-84202638B564}"/>
              </a:ext>
            </a:extLst>
          </p:cNvPr>
          <p:cNvPicPr>
            <a:picLocks noChangeAspect="1"/>
          </p:cNvPicPr>
          <p:nvPr/>
        </p:nvPicPr>
        <p:blipFill>
          <a:blip r:embed="rId2"/>
          <a:stretch>
            <a:fillRect/>
          </a:stretch>
        </p:blipFill>
        <p:spPr>
          <a:xfrm>
            <a:off x="84828" y="728374"/>
            <a:ext cx="5664143" cy="4802588"/>
          </a:xfrm>
          <a:prstGeom prst="rect">
            <a:avLst/>
          </a:prstGeom>
        </p:spPr>
      </p:pic>
    </p:spTree>
    <p:extLst>
      <p:ext uri="{BB962C8B-B14F-4D97-AF65-F5344CB8AC3E}">
        <p14:creationId xmlns:p14="http://schemas.microsoft.com/office/powerpoint/2010/main" val="106337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RISC</a:t>
            </a:r>
            <a:endParaRPr lang="zh-CN" altLang="en-US" dirty="0"/>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620497"/>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6511299" y="2002199"/>
            <a:ext cx="4067592" cy="3253711"/>
          </a:xfrm>
          <a:prstGeom prst="rect">
            <a:avLst/>
          </a:prstGeom>
          <a:noFill/>
        </p:spPr>
        <p:txBody>
          <a:bodyPr wrap="square" rtlCol="0">
            <a:spAutoFit/>
          </a:bodyPr>
          <a:lstStyle/>
          <a:p>
            <a:pPr>
              <a:lnSpc>
                <a:spcPct val="130000"/>
              </a:lnSpc>
            </a:pPr>
            <a:r>
              <a:rPr lang="zh-CN" altLang="en-US" sz="2000" b="0" i="0" dirty="0">
                <a:solidFill>
                  <a:srgbClr val="333333"/>
                </a:solidFill>
                <a:effectLst/>
                <a:latin typeface="Helvetica Neue"/>
              </a:rPr>
              <a:t>计算机执行每个指令类型都需要额外的晶体管和电路元件，计算机指令集越大就会使微处理器更复杂，执行操作也会更慢。纽约约克镇</a:t>
            </a:r>
            <a:r>
              <a:rPr lang="en-US" altLang="zh-CN" sz="2000" b="0" i="0" dirty="0">
                <a:solidFill>
                  <a:srgbClr val="333333"/>
                </a:solidFill>
                <a:effectLst/>
                <a:latin typeface="Helvetica Neue"/>
              </a:rPr>
              <a:t>IBM</a:t>
            </a:r>
            <a:r>
              <a:rPr lang="zh-CN" altLang="en-US" sz="2000" b="0" i="0" dirty="0">
                <a:solidFill>
                  <a:srgbClr val="333333"/>
                </a:solidFill>
                <a:effectLst/>
                <a:latin typeface="Helvetica Neue"/>
              </a:rPr>
              <a:t>研究中心的</a:t>
            </a:r>
            <a:r>
              <a:rPr lang="en-US" altLang="zh-CN" sz="2000" b="0" i="0" dirty="0">
                <a:solidFill>
                  <a:srgbClr val="333333"/>
                </a:solidFill>
                <a:effectLst/>
                <a:latin typeface="Helvetica Neue"/>
              </a:rPr>
              <a:t>John Cocke</a:t>
            </a:r>
            <a:r>
              <a:rPr lang="zh-CN" altLang="en-US" sz="2000" b="0" i="0" dirty="0">
                <a:solidFill>
                  <a:srgbClr val="333333"/>
                </a:solidFill>
                <a:effectLst/>
                <a:latin typeface="Helvetica Neue"/>
              </a:rPr>
              <a:t>证明，计算机中约</a:t>
            </a:r>
            <a:r>
              <a:rPr lang="en-US" altLang="zh-CN" sz="2000" b="0" i="0" dirty="0">
                <a:solidFill>
                  <a:srgbClr val="333333"/>
                </a:solidFill>
                <a:effectLst/>
                <a:latin typeface="Helvetica Neue"/>
              </a:rPr>
              <a:t>20%</a:t>
            </a:r>
            <a:r>
              <a:rPr lang="zh-CN" altLang="en-US" sz="2000" b="0" i="0" dirty="0">
                <a:solidFill>
                  <a:srgbClr val="333333"/>
                </a:solidFill>
                <a:effectLst/>
                <a:latin typeface="Helvetica Neue"/>
              </a:rPr>
              <a:t>的指令承担了</a:t>
            </a:r>
            <a:r>
              <a:rPr lang="en-US" altLang="zh-CN" sz="2000" b="0" i="0" dirty="0">
                <a:solidFill>
                  <a:srgbClr val="333333"/>
                </a:solidFill>
                <a:effectLst/>
                <a:latin typeface="Helvetica Neue"/>
              </a:rPr>
              <a:t>80%</a:t>
            </a:r>
            <a:r>
              <a:rPr lang="zh-CN" altLang="en-US" sz="2000" b="0" i="0" dirty="0">
                <a:solidFill>
                  <a:srgbClr val="333333"/>
                </a:solidFill>
                <a:effectLst/>
                <a:latin typeface="Helvetica Neue"/>
              </a:rPr>
              <a:t>的工作，于</a:t>
            </a:r>
            <a:r>
              <a:rPr lang="en-US" altLang="zh-CN" sz="2000" b="0" i="0" dirty="0">
                <a:solidFill>
                  <a:srgbClr val="333333"/>
                </a:solidFill>
                <a:effectLst/>
                <a:latin typeface="Helvetica Neue"/>
              </a:rPr>
              <a:t>1974</a:t>
            </a:r>
            <a:r>
              <a:rPr lang="zh-CN" altLang="en-US" sz="2000" b="0" i="0" dirty="0">
                <a:solidFill>
                  <a:srgbClr val="333333"/>
                </a:solidFill>
                <a:effectLst/>
                <a:latin typeface="Helvetica Neue"/>
              </a:rPr>
              <a:t>年，他提出</a:t>
            </a:r>
            <a:r>
              <a:rPr lang="en-US" altLang="zh-CN" sz="2000" b="0" i="0" dirty="0">
                <a:solidFill>
                  <a:srgbClr val="333333"/>
                </a:solidFill>
                <a:effectLst/>
                <a:latin typeface="Helvetica Neue"/>
              </a:rPr>
              <a:t>RISC</a:t>
            </a:r>
            <a:r>
              <a:rPr lang="zh-CN" altLang="en-US" sz="2000" b="0" i="0" dirty="0">
                <a:solidFill>
                  <a:srgbClr val="333333"/>
                </a:solidFill>
                <a:effectLst/>
                <a:latin typeface="Helvetica Neue"/>
              </a:rPr>
              <a:t>的概念</a:t>
            </a:r>
            <a:endParaRPr lang="zh-CN" altLang="en-US" sz="2000" dirty="0">
              <a:solidFill>
                <a:schemeClr val="tx1">
                  <a:lumMod val="75000"/>
                  <a:lumOff val="25000"/>
                </a:schemeClr>
              </a:solidFill>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4" name="图片 3">
            <a:extLst>
              <a:ext uri="{FF2B5EF4-FFF2-40B4-BE49-F238E27FC236}">
                <a16:creationId xmlns:a16="http://schemas.microsoft.com/office/drawing/2014/main" id="{BD68B1DF-B9EB-4009-AC55-AE627A5B358F}"/>
              </a:ext>
            </a:extLst>
          </p:cNvPr>
          <p:cNvPicPr>
            <a:picLocks noChangeAspect="1"/>
          </p:cNvPicPr>
          <p:nvPr/>
        </p:nvPicPr>
        <p:blipFill>
          <a:blip r:embed="rId2"/>
          <a:stretch>
            <a:fillRect/>
          </a:stretch>
        </p:blipFill>
        <p:spPr>
          <a:xfrm>
            <a:off x="1488360" y="2027577"/>
            <a:ext cx="4225589" cy="3574144"/>
          </a:xfrm>
          <a:prstGeom prst="rect">
            <a:avLst/>
          </a:prstGeom>
        </p:spPr>
      </p:pic>
    </p:spTree>
    <p:extLst>
      <p:ext uri="{BB962C8B-B14F-4D97-AF65-F5344CB8AC3E}">
        <p14:creationId xmlns:p14="http://schemas.microsoft.com/office/powerpoint/2010/main" val="243936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RISC</a:t>
            </a:r>
            <a:endParaRPr lang="zh-CN" altLang="en-US" dirty="0"/>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620497"/>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6149766" y="1945083"/>
            <a:ext cx="4429125" cy="2910718"/>
          </a:xfrm>
          <a:prstGeom prst="rect">
            <a:avLst/>
          </a:prstGeom>
          <a:noFill/>
        </p:spPr>
        <p:txBody>
          <a:bodyPr wrap="square" rtlCol="0">
            <a:spAutoFit/>
          </a:bodyPr>
          <a:lstStyle/>
          <a:p>
            <a:pPr>
              <a:lnSpc>
                <a:spcPct val="130000"/>
              </a:lnSpc>
            </a:pPr>
            <a:r>
              <a:rPr lang="en-US" altLang="zh-CN" sz="2000" b="1" dirty="0">
                <a:solidFill>
                  <a:schemeClr val="tx1">
                    <a:lumMod val="75000"/>
                    <a:lumOff val="25000"/>
                  </a:schemeClr>
                </a:solidFill>
                <a:latin typeface="+mj-ea"/>
                <a:ea typeface="+mj-ea"/>
              </a:rPr>
              <a:t>RISC</a:t>
            </a:r>
            <a:r>
              <a:rPr lang="zh-CN" altLang="en-US" sz="2000" b="1" dirty="0">
                <a:solidFill>
                  <a:schemeClr val="tx1">
                    <a:lumMod val="75000"/>
                    <a:lumOff val="25000"/>
                  </a:schemeClr>
                </a:solidFill>
                <a:latin typeface="+mj-ea"/>
                <a:ea typeface="+mj-ea"/>
              </a:rPr>
              <a:t>是一种使用高度优化的指令集的微处理器架构。</a:t>
            </a:r>
            <a:r>
              <a:rPr lang="en-US" altLang="zh-CN" sz="2000" b="1" dirty="0">
                <a:solidFill>
                  <a:schemeClr val="tx1">
                    <a:lumMod val="75000"/>
                    <a:lumOff val="25000"/>
                  </a:schemeClr>
                </a:solidFill>
                <a:latin typeface="+mj-ea"/>
                <a:ea typeface="+mj-ea"/>
              </a:rPr>
              <a:t>RISC</a:t>
            </a:r>
            <a:r>
              <a:rPr lang="zh-CN" altLang="en-US" sz="2000" b="1" dirty="0">
                <a:solidFill>
                  <a:schemeClr val="tx1">
                    <a:lumMod val="75000"/>
                    <a:lumOff val="25000"/>
                  </a:schemeClr>
                </a:solidFill>
                <a:latin typeface="+mj-ea"/>
                <a:ea typeface="+mj-ea"/>
              </a:rPr>
              <a:t>以每个程序的指令数为代价减少了每个指令的周期。流水线化是</a:t>
            </a:r>
            <a:r>
              <a:rPr lang="en-US" altLang="zh-CN" sz="2000" b="1" dirty="0">
                <a:solidFill>
                  <a:schemeClr val="tx1">
                    <a:lumMod val="75000"/>
                    <a:lumOff val="25000"/>
                  </a:schemeClr>
                </a:solidFill>
                <a:latin typeface="+mj-ea"/>
                <a:ea typeface="+mj-ea"/>
              </a:rPr>
              <a:t>RISC</a:t>
            </a:r>
            <a:r>
              <a:rPr lang="zh-CN" altLang="en-US" sz="2000" b="1" dirty="0">
                <a:solidFill>
                  <a:schemeClr val="tx1">
                    <a:lumMod val="75000"/>
                    <a:lumOff val="25000"/>
                  </a:schemeClr>
                </a:solidFill>
                <a:latin typeface="+mj-ea"/>
                <a:ea typeface="+mj-ea"/>
              </a:rPr>
              <a:t>的独特功能之一。它通过以流水线方式重叠执行多个指令来执行。与</a:t>
            </a:r>
            <a:r>
              <a:rPr lang="en-US" altLang="zh-CN" sz="2000" b="1" dirty="0">
                <a:solidFill>
                  <a:schemeClr val="tx1">
                    <a:lumMod val="75000"/>
                    <a:lumOff val="25000"/>
                  </a:schemeClr>
                </a:solidFill>
                <a:latin typeface="+mj-ea"/>
                <a:ea typeface="+mj-ea"/>
              </a:rPr>
              <a:t>CISC</a:t>
            </a:r>
            <a:r>
              <a:rPr lang="zh-CN" altLang="en-US" sz="2000" b="1" dirty="0">
                <a:solidFill>
                  <a:schemeClr val="tx1">
                    <a:lumMod val="75000"/>
                    <a:lumOff val="25000"/>
                  </a:schemeClr>
                </a:solidFill>
                <a:latin typeface="+mj-ea"/>
                <a:ea typeface="+mj-ea"/>
              </a:rPr>
              <a:t>相比，它具有高性能优势。</a:t>
            </a:r>
            <a:endParaRPr lang="zh-CN" altLang="en-US" sz="2000" dirty="0">
              <a:solidFill>
                <a:schemeClr val="tx1">
                  <a:lumMod val="75000"/>
                  <a:lumOff val="25000"/>
                </a:schemeClr>
              </a:solidFill>
              <a:latin typeface="+mj-ea"/>
              <a:ea typeface="+mj-ea"/>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pic>
        <p:nvPicPr>
          <p:cNvPr id="2" name="图片 1">
            <a:extLst>
              <a:ext uri="{FF2B5EF4-FFF2-40B4-BE49-F238E27FC236}">
                <a16:creationId xmlns:a16="http://schemas.microsoft.com/office/drawing/2014/main" id="{0FF8EF2E-E2AA-4605-90F0-AE2430A969B2}"/>
              </a:ext>
            </a:extLst>
          </p:cNvPr>
          <p:cNvPicPr>
            <a:picLocks noChangeAspect="1"/>
          </p:cNvPicPr>
          <p:nvPr/>
        </p:nvPicPr>
        <p:blipFill>
          <a:blip r:embed="rId2"/>
          <a:stretch>
            <a:fillRect/>
          </a:stretch>
        </p:blipFill>
        <p:spPr>
          <a:xfrm>
            <a:off x="1251578" y="1539761"/>
            <a:ext cx="4429125" cy="4086225"/>
          </a:xfrm>
          <a:prstGeom prst="rect">
            <a:avLst/>
          </a:prstGeom>
        </p:spPr>
      </p:pic>
    </p:spTree>
    <p:extLst>
      <p:ext uri="{BB962C8B-B14F-4D97-AF65-F5344CB8AC3E}">
        <p14:creationId xmlns:p14="http://schemas.microsoft.com/office/powerpoint/2010/main" val="3160526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4E635F8F-727E-4329-A6A3-BDB2347022CC}"/>
              </a:ext>
            </a:extLst>
          </p:cNvPr>
          <p:cNvPicPr>
            <a:picLocks noChangeAspect="1"/>
          </p:cNvPicPr>
          <p:nvPr/>
        </p:nvPicPr>
        <p:blipFill>
          <a:blip r:embed="rId2"/>
          <a:stretch>
            <a:fillRect/>
          </a:stretch>
        </p:blipFill>
        <p:spPr>
          <a:xfrm>
            <a:off x="0" y="-42780"/>
            <a:ext cx="12192000" cy="3442348"/>
          </a:xfrm>
          <a:prstGeom prst="rect">
            <a:avLst/>
          </a:prstGeom>
        </p:spPr>
      </p:pic>
      <p:sp>
        <p:nvSpPr>
          <p:cNvPr id="68" name="标题 67">
            <a:extLst>
              <a:ext uri="{FF2B5EF4-FFF2-40B4-BE49-F238E27FC236}">
                <a16:creationId xmlns:a16="http://schemas.microsoft.com/office/drawing/2014/main" id="{E5089217-EE99-4A8B-872E-52A90760B19F}"/>
              </a:ext>
            </a:extLst>
          </p:cNvPr>
          <p:cNvSpPr>
            <a:spLocks noGrp="1"/>
          </p:cNvSpPr>
          <p:nvPr>
            <p:ph type="title"/>
          </p:nvPr>
        </p:nvSpPr>
        <p:spPr/>
        <p:txBody>
          <a:bodyPr/>
          <a:lstStyle/>
          <a:p>
            <a:r>
              <a:rPr lang="en-US" altLang="zh-CN" dirty="0"/>
              <a:t>RISC</a:t>
            </a:r>
            <a:r>
              <a:rPr lang="zh-CN" altLang="en-US" dirty="0"/>
              <a:t>的特性</a:t>
            </a:r>
          </a:p>
        </p:txBody>
      </p:sp>
      <p:sp>
        <p:nvSpPr>
          <p:cNvPr id="69" name="文本占位符 68">
            <a:extLst>
              <a:ext uri="{FF2B5EF4-FFF2-40B4-BE49-F238E27FC236}">
                <a16:creationId xmlns:a16="http://schemas.microsoft.com/office/drawing/2014/main" id="{CEE3631F-BDBE-4BAF-B747-E374DA7BE77B}"/>
              </a:ext>
            </a:extLst>
          </p:cNvPr>
          <p:cNvSpPr>
            <a:spLocks noGrp="1"/>
          </p:cNvSpPr>
          <p:nvPr>
            <p:ph type="body" sz="quarter" idx="11"/>
          </p:nvPr>
        </p:nvSpPr>
        <p:spPr/>
        <p:txBody>
          <a:bodyPr/>
          <a:lstStyle/>
          <a:p>
            <a:r>
              <a:rPr lang="en-US" altLang="zh-CN" b="0" i="0" dirty="0">
                <a:solidFill>
                  <a:srgbClr val="333333"/>
                </a:solidFill>
                <a:effectLst/>
                <a:latin typeface="Helvetica Neue"/>
              </a:rPr>
              <a:t>RISC</a:t>
            </a:r>
            <a:r>
              <a:rPr lang="zh-CN" altLang="en-US" b="0" i="0" dirty="0">
                <a:solidFill>
                  <a:srgbClr val="333333"/>
                </a:solidFill>
                <a:effectLst/>
                <a:latin typeface="Helvetica Neue"/>
              </a:rPr>
              <a:t>的特点是指令及其格式精少，操作和控制简捷。具体有下列几个方面</a:t>
            </a:r>
            <a:endParaRPr lang="zh-CN" altLang="en-US" dirty="0">
              <a:solidFill>
                <a:schemeClr val="accent2"/>
              </a:solidFill>
            </a:endParaRPr>
          </a:p>
        </p:txBody>
      </p:sp>
      <p:grpSp>
        <p:nvGrpSpPr>
          <p:cNvPr id="2" name="组合 1">
            <a:extLst>
              <a:ext uri="{FF2B5EF4-FFF2-40B4-BE49-F238E27FC236}">
                <a16:creationId xmlns:a16="http://schemas.microsoft.com/office/drawing/2014/main" id="{B4CE5BB6-06BF-41FD-A1AC-622D2A987800}"/>
              </a:ext>
            </a:extLst>
          </p:cNvPr>
          <p:cNvGrpSpPr/>
          <p:nvPr/>
        </p:nvGrpSpPr>
        <p:grpSpPr>
          <a:xfrm>
            <a:off x="1048224" y="3047028"/>
            <a:ext cx="2895125" cy="3181080"/>
            <a:chOff x="1048225" y="3047028"/>
            <a:chExt cx="2862842" cy="3181080"/>
          </a:xfrm>
        </p:grpSpPr>
        <p:sp>
          <p:nvSpPr>
            <p:cNvPr id="5" name="矩形 4">
              <a:extLst>
                <a:ext uri="{FF2B5EF4-FFF2-40B4-BE49-F238E27FC236}">
                  <a16:creationId xmlns:a16="http://schemas.microsoft.com/office/drawing/2014/main" id="{C278869C-8A9B-484D-A8CD-A418D85E48F5}"/>
                </a:ext>
              </a:extLst>
            </p:cNvPr>
            <p:cNvSpPr/>
            <p:nvPr/>
          </p:nvSpPr>
          <p:spPr>
            <a:xfrm>
              <a:off x="1048225" y="3047028"/>
              <a:ext cx="2862842" cy="3180036"/>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800" b="1" dirty="0">
                  <a:solidFill>
                    <a:schemeClr val="accent1"/>
                  </a:solidFill>
                </a:rPr>
                <a:t>02</a:t>
              </a:r>
              <a:endParaRPr lang="zh-CN" altLang="en-US" sz="13800" b="1" dirty="0">
                <a:solidFill>
                  <a:schemeClr val="accent1"/>
                </a:solidFill>
              </a:endParaRPr>
            </a:p>
          </p:txBody>
        </p:sp>
        <p:sp>
          <p:nvSpPr>
            <p:cNvPr id="6" name="矩形 5">
              <a:extLst>
                <a:ext uri="{FF2B5EF4-FFF2-40B4-BE49-F238E27FC236}">
                  <a16:creationId xmlns:a16="http://schemas.microsoft.com/office/drawing/2014/main" id="{0E2FC511-10FB-41EF-AC21-71C44EA04771}"/>
                </a:ext>
              </a:extLst>
            </p:cNvPr>
            <p:cNvSpPr/>
            <p:nvPr/>
          </p:nvSpPr>
          <p:spPr>
            <a:xfrm rot="16200000">
              <a:off x="2434933" y="4751974"/>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图片占位符 8">
            <a:extLst>
              <a:ext uri="{FF2B5EF4-FFF2-40B4-BE49-F238E27FC236}">
                <a16:creationId xmlns:a16="http://schemas.microsoft.com/office/drawing/2014/main" id="{A75D96F9-2555-432E-BC15-E1C2C7123A3F}"/>
              </a:ext>
            </a:extLst>
          </p:cNvPr>
          <p:cNvSpPr>
            <a:spLocks noGrp="1"/>
          </p:cNvSpPr>
          <p:nvPr>
            <p:ph type="pic" sz="quarter" idx="10"/>
          </p:nvPr>
        </p:nvSpPr>
        <p:spPr>
          <a:xfrm>
            <a:off x="0" y="-8951"/>
            <a:ext cx="12192000" cy="3442348"/>
          </a:xfrm>
        </p:spPr>
      </p:sp>
    </p:spTree>
    <p:extLst>
      <p:ext uri="{BB962C8B-B14F-4D97-AF65-F5344CB8AC3E}">
        <p14:creationId xmlns:p14="http://schemas.microsoft.com/office/powerpoint/2010/main" val="2897605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en-US" altLang="zh-CN" dirty="0"/>
              <a:t>RISC</a:t>
            </a:r>
            <a:endParaRPr lang="zh-CN" altLang="en-US" dirty="0"/>
          </a:p>
        </p:txBody>
      </p:sp>
      <p:sp>
        <p:nvSpPr>
          <p:cNvPr id="7" name="矩形: 圆角 6">
            <a:extLst>
              <a:ext uri="{FF2B5EF4-FFF2-40B4-BE49-F238E27FC236}">
                <a16:creationId xmlns:a16="http://schemas.microsoft.com/office/drawing/2014/main" id="{3AC02E08-0F11-418D-84E1-0EC96006BA9C}"/>
              </a:ext>
            </a:extLst>
          </p:cNvPr>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7" name="文本框 16">
            <a:extLst>
              <a:ext uri="{FF2B5EF4-FFF2-40B4-BE49-F238E27FC236}">
                <a16:creationId xmlns:a16="http://schemas.microsoft.com/office/drawing/2014/main" id="{559284AE-36AC-4636-A7A9-0FC3343417E4}"/>
              </a:ext>
            </a:extLst>
          </p:cNvPr>
          <p:cNvSpPr txBox="1"/>
          <p:nvPr/>
        </p:nvSpPr>
        <p:spPr>
          <a:xfrm>
            <a:off x="1115786" y="2359669"/>
            <a:ext cx="6095316" cy="2554545"/>
          </a:xfrm>
          <a:prstGeom prst="rect">
            <a:avLst/>
          </a:prstGeom>
          <a:noFill/>
        </p:spPr>
        <p:txBody>
          <a:bodyPr wrap="square">
            <a:spAutoFit/>
          </a:bodyPr>
          <a:lstStyle/>
          <a:p>
            <a:pPr algn="l">
              <a:buFont typeface="Arial" panose="020B0604020202020204" pitchFamily="34" charset="0"/>
              <a:buChar char="•"/>
            </a:pPr>
            <a:r>
              <a:rPr lang="zh-CN" altLang="en-US" sz="3200" b="0" i="0" dirty="0">
                <a:solidFill>
                  <a:srgbClr val="333333"/>
                </a:solidFill>
                <a:effectLst/>
                <a:latin typeface="Helvetica Neue"/>
              </a:rPr>
              <a:t>指令数少，不超过</a:t>
            </a:r>
            <a:r>
              <a:rPr lang="en-US" altLang="zh-CN" sz="3200" b="0" i="0" dirty="0">
                <a:solidFill>
                  <a:srgbClr val="333333"/>
                </a:solidFill>
                <a:effectLst/>
                <a:latin typeface="Helvetica Neue"/>
              </a:rPr>
              <a:t>128</a:t>
            </a:r>
            <a:r>
              <a:rPr lang="zh-CN" altLang="en-US" sz="3200" b="0" i="0" dirty="0">
                <a:solidFill>
                  <a:srgbClr val="333333"/>
                </a:solidFill>
                <a:effectLst/>
                <a:latin typeface="Helvetica Neue"/>
              </a:rPr>
              <a:t>条。</a:t>
            </a:r>
            <a:endParaRPr lang="en-US" altLang="zh-CN" sz="3200" b="0" i="0" dirty="0">
              <a:solidFill>
                <a:srgbClr val="333333"/>
              </a:solidFill>
              <a:effectLst/>
              <a:latin typeface="Helvetica Neue"/>
            </a:endParaRPr>
          </a:p>
          <a:p>
            <a:pPr algn="l">
              <a:buFont typeface="Arial" panose="020B0604020202020204" pitchFamily="34" charset="0"/>
              <a:buChar char="•"/>
            </a:pPr>
            <a:endParaRPr lang="zh-CN" altLang="en-US" sz="3200" b="0" i="0" dirty="0">
              <a:solidFill>
                <a:srgbClr val="333333"/>
              </a:solidFill>
              <a:effectLst/>
              <a:latin typeface="Helvetica Neue"/>
            </a:endParaRPr>
          </a:p>
          <a:p>
            <a:pPr algn="l">
              <a:buFont typeface="Arial" panose="020B0604020202020204" pitchFamily="34" charset="0"/>
              <a:buChar char="•"/>
            </a:pPr>
            <a:r>
              <a:rPr lang="zh-CN" altLang="en-US" sz="3200" b="0" i="0" dirty="0">
                <a:solidFill>
                  <a:srgbClr val="333333"/>
                </a:solidFill>
                <a:effectLst/>
                <a:latin typeface="Helvetica Neue"/>
              </a:rPr>
              <a:t>寻址方式少，不超过</a:t>
            </a:r>
            <a:r>
              <a:rPr lang="en-US" altLang="zh-CN" sz="3200" b="0" i="0" dirty="0">
                <a:solidFill>
                  <a:srgbClr val="333333"/>
                </a:solidFill>
                <a:effectLst/>
                <a:latin typeface="Helvetica Neue"/>
              </a:rPr>
              <a:t>4</a:t>
            </a:r>
            <a:r>
              <a:rPr lang="zh-CN" altLang="en-US" sz="3200" b="0" i="0" dirty="0">
                <a:solidFill>
                  <a:srgbClr val="333333"/>
                </a:solidFill>
                <a:effectLst/>
                <a:latin typeface="Helvetica Neue"/>
              </a:rPr>
              <a:t>种。</a:t>
            </a:r>
          </a:p>
          <a:p>
            <a:pPr algn="l">
              <a:buFont typeface="Arial" panose="020B0604020202020204" pitchFamily="34" charset="0"/>
              <a:buChar char="•"/>
            </a:pPr>
            <a:endParaRPr lang="en-US" altLang="zh-CN" sz="3200" b="0" i="0" dirty="0">
              <a:solidFill>
                <a:srgbClr val="333333"/>
              </a:solidFill>
              <a:effectLst/>
              <a:latin typeface="Helvetica Neue"/>
            </a:endParaRPr>
          </a:p>
          <a:p>
            <a:pPr algn="l">
              <a:buFont typeface="Arial" panose="020B0604020202020204" pitchFamily="34" charset="0"/>
              <a:buChar char="•"/>
            </a:pPr>
            <a:r>
              <a:rPr lang="zh-CN" altLang="en-US" sz="3200" b="0" i="0" dirty="0">
                <a:solidFill>
                  <a:srgbClr val="333333"/>
                </a:solidFill>
                <a:effectLst/>
                <a:latin typeface="Helvetica Neue"/>
              </a:rPr>
              <a:t>指令格式少，不超过</a:t>
            </a:r>
            <a:r>
              <a:rPr lang="en-US" altLang="zh-CN" sz="3200" b="0" i="0" dirty="0">
                <a:solidFill>
                  <a:srgbClr val="333333"/>
                </a:solidFill>
                <a:effectLst/>
                <a:latin typeface="Helvetica Neue"/>
              </a:rPr>
              <a:t>4</a:t>
            </a:r>
            <a:r>
              <a:rPr lang="zh-CN" altLang="en-US" sz="3200" b="0" i="0" dirty="0">
                <a:solidFill>
                  <a:srgbClr val="333333"/>
                </a:solidFill>
                <a:effectLst/>
                <a:latin typeface="Helvetica Neue"/>
              </a:rPr>
              <a:t>种。</a:t>
            </a:r>
          </a:p>
        </p:txBody>
      </p:sp>
      <p:sp>
        <p:nvSpPr>
          <p:cNvPr id="19" name="文本框 18">
            <a:extLst>
              <a:ext uri="{FF2B5EF4-FFF2-40B4-BE49-F238E27FC236}">
                <a16:creationId xmlns:a16="http://schemas.microsoft.com/office/drawing/2014/main" id="{EF2BBD07-DC91-412E-8F6F-7A27EE822DEF}"/>
              </a:ext>
            </a:extLst>
          </p:cNvPr>
          <p:cNvSpPr txBox="1"/>
          <p:nvPr/>
        </p:nvSpPr>
        <p:spPr>
          <a:xfrm>
            <a:off x="1784720" y="1666651"/>
            <a:ext cx="6095316" cy="369332"/>
          </a:xfrm>
          <a:prstGeom prst="rect">
            <a:avLst/>
          </a:prstGeom>
          <a:noFill/>
        </p:spPr>
        <p:txBody>
          <a:bodyPr wrap="square">
            <a:spAutoFit/>
          </a:bodyPr>
          <a:lstStyle/>
          <a:p>
            <a:r>
              <a:rPr lang="zh-CN" altLang="en-US" b="0" i="0" dirty="0">
                <a:solidFill>
                  <a:srgbClr val="333333"/>
                </a:solidFill>
                <a:effectLst/>
                <a:latin typeface="Helvetica Neue"/>
              </a:rPr>
              <a:t>精简指令集</a:t>
            </a:r>
            <a:endParaRPr lang="zh-CN" altLang="en-US" dirty="0"/>
          </a:p>
        </p:txBody>
      </p:sp>
      <p:sp>
        <p:nvSpPr>
          <p:cNvPr id="20" name="文本框 19">
            <a:extLst>
              <a:ext uri="{FF2B5EF4-FFF2-40B4-BE49-F238E27FC236}">
                <a16:creationId xmlns:a16="http://schemas.microsoft.com/office/drawing/2014/main" id="{78389E05-D7F7-46C6-855C-FBC3EF5B8345}"/>
              </a:ext>
            </a:extLst>
          </p:cNvPr>
          <p:cNvSpPr txBox="1"/>
          <p:nvPr/>
        </p:nvSpPr>
        <p:spPr>
          <a:xfrm>
            <a:off x="6864612" y="1658575"/>
            <a:ext cx="6095316" cy="369332"/>
          </a:xfrm>
          <a:prstGeom prst="rect">
            <a:avLst/>
          </a:prstGeom>
          <a:noFill/>
        </p:spPr>
        <p:txBody>
          <a:bodyPr wrap="square">
            <a:spAutoFit/>
          </a:bodyPr>
          <a:lstStyle/>
          <a:p>
            <a:r>
              <a:rPr lang="zh-CN" altLang="en-US" b="0" i="0" dirty="0">
                <a:solidFill>
                  <a:srgbClr val="333333"/>
                </a:solidFill>
                <a:effectLst/>
                <a:latin typeface="Helvetica Neue"/>
              </a:rPr>
              <a:t>指令流水线</a:t>
            </a:r>
            <a:endParaRPr lang="zh-CN" altLang="en-US" dirty="0"/>
          </a:p>
        </p:txBody>
      </p:sp>
      <p:sp>
        <p:nvSpPr>
          <p:cNvPr id="21" name="文本框 20">
            <a:extLst>
              <a:ext uri="{FF2B5EF4-FFF2-40B4-BE49-F238E27FC236}">
                <a16:creationId xmlns:a16="http://schemas.microsoft.com/office/drawing/2014/main" id="{4BB91AED-25F7-4C65-A050-0FC1DC9C2C5A}"/>
              </a:ext>
            </a:extLst>
          </p:cNvPr>
          <p:cNvSpPr txBox="1"/>
          <p:nvPr/>
        </p:nvSpPr>
        <p:spPr>
          <a:xfrm>
            <a:off x="6480158" y="2411663"/>
            <a:ext cx="4426140" cy="2308324"/>
          </a:xfrm>
          <a:prstGeom prst="rect">
            <a:avLst/>
          </a:prstGeom>
          <a:noFill/>
        </p:spPr>
        <p:txBody>
          <a:bodyPr wrap="square">
            <a:spAutoFit/>
          </a:bodyPr>
          <a:lstStyle/>
          <a:p>
            <a:pPr algn="l">
              <a:buFont typeface="Arial" panose="020B0604020202020204" pitchFamily="34" charset="0"/>
              <a:buChar char="•"/>
            </a:pPr>
            <a:r>
              <a:rPr lang="zh-CN" altLang="en-US" sz="2400" b="0" i="0" dirty="0">
                <a:solidFill>
                  <a:srgbClr val="333333"/>
                </a:solidFill>
                <a:effectLst/>
                <a:latin typeface="Helvetica Neue"/>
              </a:rPr>
              <a:t>标准的，固定长短的指令，它与计算机字长和数据线的字长相等。</a:t>
            </a:r>
          </a:p>
          <a:p>
            <a:pPr algn="l">
              <a:buFont typeface="Arial" panose="020B0604020202020204" pitchFamily="34" charset="0"/>
              <a:buChar char="•"/>
            </a:pPr>
            <a:endParaRPr lang="en-US" altLang="zh-CN" sz="2400" b="0" i="0" dirty="0">
              <a:solidFill>
                <a:srgbClr val="333333"/>
              </a:solidFill>
              <a:effectLst/>
              <a:latin typeface="Helvetica Neue"/>
            </a:endParaRPr>
          </a:p>
          <a:p>
            <a:pPr algn="l">
              <a:buFont typeface="Arial" panose="020B0604020202020204" pitchFamily="34" charset="0"/>
              <a:buChar char="•"/>
            </a:pPr>
            <a:r>
              <a:rPr lang="zh-CN" altLang="en-US" sz="2400" b="0" i="0" dirty="0">
                <a:solidFill>
                  <a:srgbClr val="333333"/>
                </a:solidFill>
                <a:effectLst/>
                <a:latin typeface="Helvetica Neue"/>
              </a:rPr>
              <a:t>所有指令的标准执行时间，最好在一个单</a:t>
            </a:r>
            <a:r>
              <a:rPr lang="en-US" altLang="zh-CN" sz="2400" b="0" i="0" dirty="0">
                <a:solidFill>
                  <a:srgbClr val="333333"/>
                </a:solidFill>
                <a:effectLst/>
                <a:latin typeface="Helvetica Neue"/>
              </a:rPr>
              <a:t>CPU</a:t>
            </a:r>
            <a:r>
              <a:rPr lang="zh-CN" altLang="en-US" sz="2400" b="0" i="0" dirty="0">
                <a:solidFill>
                  <a:srgbClr val="333333"/>
                </a:solidFill>
                <a:effectLst/>
                <a:latin typeface="Helvetica Neue"/>
              </a:rPr>
              <a:t>周期内。</a:t>
            </a:r>
          </a:p>
        </p:txBody>
      </p:sp>
    </p:spTree>
    <p:extLst>
      <p:ext uri="{BB962C8B-B14F-4D97-AF65-F5344CB8AC3E}">
        <p14:creationId xmlns:p14="http://schemas.microsoft.com/office/powerpoint/2010/main" val="2875255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RISC</a:t>
            </a:r>
            <a:endParaRPr lang="zh-CN" altLang="en-US" dirty="0"/>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684139" y="2055810"/>
            <a:ext cx="8694263" cy="3157788"/>
          </a:xfrm>
          <a:prstGeom prst="rect">
            <a:avLst/>
          </a:prstGeom>
          <a:noFill/>
        </p:spPr>
        <p:txBody>
          <a:bodyPr wrap="square" rtlCol="0">
            <a:spAutoFit/>
          </a:bodyPr>
          <a:lstStyle/>
          <a:p>
            <a:pPr>
              <a:lnSpc>
                <a:spcPct val="130000"/>
              </a:lnSpc>
            </a:pPr>
            <a:r>
              <a:rPr lang="zh-CN" altLang="en-US" sz="2400" b="0" i="0" dirty="0">
                <a:solidFill>
                  <a:srgbClr val="333333"/>
                </a:solidFill>
                <a:effectLst/>
                <a:latin typeface="Helvetica Neue"/>
              </a:rPr>
              <a:t>装入和存数</a:t>
            </a:r>
            <a:r>
              <a:rPr lang="en-US" altLang="zh-CN" sz="2400" b="0" i="0" dirty="0">
                <a:solidFill>
                  <a:srgbClr val="333333"/>
                </a:solidFill>
                <a:effectLst/>
                <a:latin typeface="Helvetica Neue"/>
              </a:rPr>
              <a:t>(LOAD/Store)</a:t>
            </a:r>
            <a:r>
              <a:rPr lang="zh-CN" altLang="en-US" sz="2400" b="0" i="0" dirty="0">
                <a:solidFill>
                  <a:srgbClr val="333333"/>
                </a:solidFill>
                <a:effectLst/>
                <a:latin typeface="Helvetica Neue"/>
              </a:rPr>
              <a:t>结构</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gn="l">
              <a:buFont typeface="Arial" panose="020B0604020202020204" pitchFamily="34" charset="0"/>
              <a:buChar char="•"/>
            </a:pPr>
            <a:endParaRPr lang="en-US" altLang="zh-CN" sz="2400" b="0" i="0" dirty="0">
              <a:solidFill>
                <a:srgbClr val="333333"/>
              </a:solidFill>
              <a:effectLst/>
              <a:latin typeface="Helvetica Neue"/>
            </a:endParaRPr>
          </a:p>
          <a:p>
            <a:pPr algn="l">
              <a:buFont typeface="Arial" panose="020B0604020202020204" pitchFamily="34" charset="0"/>
              <a:buChar char="•"/>
            </a:pPr>
            <a:r>
              <a:rPr lang="zh-CN" altLang="en-US" sz="2400" b="0" i="0" dirty="0">
                <a:solidFill>
                  <a:srgbClr val="333333"/>
                </a:solidFill>
                <a:effectLst/>
                <a:latin typeface="Helvetica Neue"/>
              </a:rPr>
              <a:t>减少访问内存的次数，降低了对内存带宽的要求。</a:t>
            </a:r>
          </a:p>
          <a:p>
            <a:pPr algn="l">
              <a:buFont typeface="Arial" panose="020B0604020202020204" pitchFamily="34" charset="0"/>
              <a:buChar char="•"/>
            </a:pPr>
            <a:endParaRPr lang="en-US" altLang="zh-CN" sz="2400" b="0" i="0" dirty="0">
              <a:solidFill>
                <a:srgbClr val="333333"/>
              </a:solidFill>
              <a:effectLst/>
              <a:latin typeface="Helvetica Neue"/>
            </a:endParaRPr>
          </a:p>
          <a:p>
            <a:pPr algn="l">
              <a:buFont typeface="Arial" panose="020B0604020202020204" pitchFamily="34" charset="0"/>
              <a:buChar char="•"/>
            </a:pPr>
            <a:r>
              <a:rPr lang="zh-CN" altLang="en-US" sz="2400" b="0" i="0" dirty="0">
                <a:solidFill>
                  <a:srgbClr val="333333"/>
                </a:solidFill>
                <a:effectLst/>
                <a:latin typeface="Helvetica Neue"/>
              </a:rPr>
              <a:t>将所有的操作限制于只针对寄存器，帮助了指令集的简化。</a:t>
            </a:r>
          </a:p>
          <a:p>
            <a:pPr algn="l">
              <a:buFont typeface="Arial" panose="020B0604020202020204" pitchFamily="34" charset="0"/>
              <a:buChar char="•"/>
            </a:pPr>
            <a:endParaRPr lang="en-US" altLang="zh-CN" sz="2400" b="0" i="0" dirty="0">
              <a:solidFill>
                <a:srgbClr val="333333"/>
              </a:solidFill>
              <a:effectLst/>
              <a:latin typeface="Helvetica Neue"/>
            </a:endParaRPr>
          </a:p>
          <a:p>
            <a:pPr algn="l">
              <a:buFont typeface="Arial" panose="020B0604020202020204" pitchFamily="34" charset="0"/>
              <a:buChar char="•"/>
            </a:pPr>
            <a:r>
              <a:rPr lang="zh-CN" altLang="en-US" sz="2400" b="0" i="0" dirty="0">
                <a:solidFill>
                  <a:srgbClr val="333333"/>
                </a:solidFill>
                <a:effectLst/>
                <a:latin typeface="Helvetica Neue"/>
              </a:rPr>
              <a:t>取消内存操作可使编释器优化寄存的分配更容易</a:t>
            </a:r>
            <a:r>
              <a:rPr lang="en-US" altLang="zh-CN" sz="2400" b="0" i="0" dirty="0">
                <a:solidFill>
                  <a:srgbClr val="333333"/>
                </a:solidFill>
                <a:effectLst/>
                <a:latin typeface="Helvetica Neue"/>
              </a:rPr>
              <a:t>—</a:t>
            </a:r>
            <a:r>
              <a:rPr lang="zh-CN" altLang="en-US" sz="2400" b="0" i="0" dirty="0">
                <a:solidFill>
                  <a:srgbClr val="333333"/>
                </a:solidFill>
                <a:effectLst/>
                <a:latin typeface="Helvetica Neue"/>
              </a:rPr>
              <a:t>这种特性减少对内存的存取，同时也减少了每一任务的指令数。</a:t>
            </a: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644862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F49982F-9EDC-46DA-82A7-8BE15295487B}"/>
              </a:ext>
            </a:extLst>
          </p:cNvPr>
          <p:cNvPicPr>
            <a:picLocks noChangeAspect="1"/>
          </p:cNvPicPr>
          <p:nvPr/>
        </p:nvPicPr>
        <p:blipFill>
          <a:blip r:embed="rId2"/>
          <a:stretch>
            <a:fillRect/>
          </a:stretch>
        </p:blipFill>
        <p:spPr>
          <a:xfrm>
            <a:off x="-2485506" y="37407"/>
            <a:ext cx="14888096" cy="7444048"/>
          </a:xfrm>
          <a:prstGeom prst="rect">
            <a:avLst/>
          </a:prstGeom>
        </p:spPr>
      </p:pic>
      <p:sp>
        <p:nvSpPr>
          <p:cNvPr id="8" name="矩形 7">
            <a:extLst>
              <a:ext uri="{FF2B5EF4-FFF2-40B4-BE49-F238E27FC236}">
                <a16:creationId xmlns:a16="http://schemas.microsoft.com/office/drawing/2014/main" id="{8E0D1632-D3A5-4619-849E-297DE7FBFC92}"/>
              </a:ext>
            </a:extLst>
          </p:cNvPr>
          <p:cNvSpPr/>
          <p:nvPr/>
        </p:nvSpPr>
        <p:spPr>
          <a:xfrm>
            <a:off x="1807369" y="0"/>
            <a:ext cx="3996531" cy="6858000"/>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C0F82F8F-EBDF-4A17-B1DB-59C65D3D553F}"/>
              </a:ext>
            </a:extLst>
          </p:cNvPr>
          <p:cNvSpPr/>
          <p:nvPr/>
        </p:nvSpPr>
        <p:spPr>
          <a:xfrm>
            <a:off x="3028818" y="-6066"/>
            <a:ext cx="1553631" cy="1569660"/>
          </a:xfrm>
          <a:prstGeom prst="rect">
            <a:avLst/>
          </a:prstGeom>
          <a:solidFill>
            <a:schemeClr val="accent1"/>
          </a:solidFill>
        </p:spPr>
        <p:txBody>
          <a:bodyPr wrap="none">
            <a:spAutoFit/>
          </a:bodyPr>
          <a:lstStyle/>
          <a:p>
            <a:pPr lvl="0" algn="ctr"/>
            <a:r>
              <a:rPr lang="en-US" altLang="zh-CN" sz="9600" b="1" dirty="0">
                <a:solidFill>
                  <a:schemeClr val="bg1"/>
                </a:solidFill>
              </a:rPr>
              <a:t>03</a:t>
            </a:r>
            <a:endParaRPr lang="zh-CN" altLang="en-US" sz="9600" b="1" dirty="0">
              <a:solidFill>
                <a:schemeClr val="bg1"/>
              </a:solidFill>
            </a:endParaRPr>
          </a:p>
        </p:txBody>
      </p:sp>
      <p:sp>
        <p:nvSpPr>
          <p:cNvPr id="22" name="矩形 21">
            <a:extLst>
              <a:ext uri="{FF2B5EF4-FFF2-40B4-BE49-F238E27FC236}">
                <a16:creationId xmlns:a16="http://schemas.microsoft.com/office/drawing/2014/main" id="{E2E6FA45-2C35-41E5-8C34-01D38CD67993}"/>
              </a:ext>
            </a:extLst>
          </p:cNvPr>
          <p:cNvSpPr/>
          <p:nvPr/>
        </p:nvSpPr>
        <p:spPr>
          <a:xfrm rot="16200000">
            <a:off x="3760634" y="3206156"/>
            <a:ext cx="90000" cy="155363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descr="图片包含 建筑物&#10;&#10;自动生成的说明">
            <a:extLst>
              <a:ext uri="{FF2B5EF4-FFF2-40B4-BE49-F238E27FC236}">
                <a16:creationId xmlns:a16="http://schemas.microsoft.com/office/drawing/2014/main" id="{4AC1A39E-845E-4C9A-BBF2-8C993739B919}"/>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807368" y="5228360"/>
            <a:ext cx="3996532" cy="1286740"/>
          </a:xfrm>
          <a:prstGeom prst="rect">
            <a:avLst/>
          </a:prstGeom>
        </p:spPr>
      </p:pic>
      <p:sp>
        <p:nvSpPr>
          <p:cNvPr id="15" name="矩形 14">
            <a:extLst>
              <a:ext uri="{FF2B5EF4-FFF2-40B4-BE49-F238E27FC236}">
                <a16:creationId xmlns:a16="http://schemas.microsoft.com/office/drawing/2014/main" id="{AE67F88C-F229-45E2-8D35-07E48CE22337}"/>
              </a:ext>
            </a:extLst>
          </p:cNvPr>
          <p:cNvSpPr/>
          <p:nvPr/>
        </p:nvSpPr>
        <p:spPr>
          <a:xfrm>
            <a:off x="1807368" y="2285897"/>
            <a:ext cx="3996532" cy="707886"/>
          </a:xfrm>
          <a:prstGeom prst="rect">
            <a:avLst/>
          </a:prstGeom>
        </p:spPr>
        <p:txBody>
          <a:bodyPr wrap="square">
            <a:spAutoFit/>
          </a:bodyPr>
          <a:lstStyle/>
          <a:p>
            <a:pPr algn="ctr"/>
            <a:r>
              <a:rPr lang="en-US" altLang="zh-CN" sz="4000" b="1" dirty="0">
                <a:solidFill>
                  <a:srgbClr val="C8161E"/>
                </a:solidFill>
                <a:cs typeface="+mj-cs"/>
              </a:rPr>
              <a:t>RISC</a:t>
            </a:r>
            <a:r>
              <a:rPr lang="zh-CN" altLang="en-US" sz="4000" b="1" dirty="0">
                <a:solidFill>
                  <a:srgbClr val="C8161E"/>
                </a:solidFill>
                <a:cs typeface="+mj-cs"/>
              </a:rPr>
              <a:t>的优势</a:t>
            </a:r>
            <a:endParaRPr lang="zh-CN" altLang="en-US" dirty="0"/>
          </a:p>
        </p:txBody>
      </p:sp>
      <p:sp>
        <p:nvSpPr>
          <p:cNvPr id="9" name="文本框 8">
            <a:extLst>
              <a:ext uri="{FF2B5EF4-FFF2-40B4-BE49-F238E27FC236}">
                <a16:creationId xmlns:a16="http://schemas.microsoft.com/office/drawing/2014/main" id="{D1ED787D-E76E-47DE-91B0-C2BFADB8F9AF}"/>
              </a:ext>
            </a:extLst>
          </p:cNvPr>
          <p:cNvSpPr txBox="1"/>
          <p:nvPr/>
        </p:nvSpPr>
        <p:spPr>
          <a:xfrm>
            <a:off x="1807367" y="2871461"/>
            <a:ext cx="3996533" cy="1077218"/>
          </a:xfrm>
          <a:prstGeom prst="rect">
            <a:avLst/>
          </a:prstGeom>
          <a:noFill/>
        </p:spPr>
        <p:txBody>
          <a:bodyPr wrap="square" rtlCol="0">
            <a:spAutoFit/>
          </a:bodyPr>
          <a:lstStyle/>
          <a:p>
            <a:pPr algn="ctr"/>
            <a:r>
              <a:rPr lang="en-US" altLang="zh-CN" sz="2400" b="1" i="1" dirty="0">
                <a:solidFill>
                  <a:schemeClr val="bg2">
                    <a:alpha val="90000"/>
                  </a:schemeClr>
                </a:solidFill>
              </a:rPr>
              <a:t>Advantages</a:t>
            </a:r>
          </a:p>
          <a:p>
            <a:pPr algn="ctr"/>
            <a:r>
              <a:rPr lang="en-US" altLang="zh-CN" sz="2000" b="1" i="1" dirty="0">
                <a:solidFill>
                  <a:schemeClr val="bg2">
                    <a:alpha val="90000"/>
                  </a:schemeClr>
                </a:solidFill>
              </a:rPr>
              <a:t>RISC</a:t>
            </a:r>
            <a:r>
              <a:rPr lang="zh-CN" altLang="en-US" sz="2000" b="1" i="1" dirty="0">
                <a:solidFill>
                  <a:schemeClr val="bg2">
                    <a:alpha val="90000"/>
                  </a:schemeClr>
                </a:solidFill>
              </a:rPr>
              <a:t>在保持成本降低的同时能很好地提高速度。</a:t>
            </a:r>
          </a:p>
        </p:txBody>
      </p:sp>
    </p:spTree>
    <p:extLst>
      <p:ext uri="{BB962C8B-B14F-4D97-AF65-F5344CB8AC3E}">
        <p14:creationId xmlns:p14="http://schemas.microsoft.com/office/powerpoint/2010/main" val="13615145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3833</TotalTime>
  <Words>864</Words>
  <Application>Microsoft Office PowerPoint</Application>
  <PresentationFormat>宽屏</PresentationFormat>
  <Paragraphs>77</Paragraphs>
  <Slides>14</Slides>
  <Notes>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14</vt:i4>
      </vt:variant>
    </vt:vector>
  </HeadingPairs>
  <TitlesOfParts>
    <vt:vector size="25" baseType="lpstr">
      <vt:lpstr>Ã¥Â¾Â®Ã¨Â½Â¯Ã©â€ºâ€¦Ã©Â»â€˜</vt:lpstr>
      <vt:lpstr>Helvetica Neue</vt:lpstr>
      <vt:lpstr>等线</vt:lpstr>
      <vt:lpstr>微软雅黑</vt:lpstr>
      <vt:lpstr>Arial</vt:lpstr>
      <vt:lpstr>Calibri</vt:lpstr>
      <vt:lpstr>Century Gothic</vt:lpstr>
      <vt:lpstr>Segoe UI</vt:lpstr>
      <vt:lpstr>Segoe UI Light</vt:lpstr>
      <vt:lpstr>Office 主题​​</vt:lpstr>
      <vt:lpstr>1_OfficePLUS</vt:lpstr>
      <vt:lpstr>RISC-V简介 The introduction of RISC-V</vt:lpstr>
      <vt:lpstr>PowerPoint 演示文稿</vt:lpstr>
      <vt:lpstr>RISC的概念</vt:lpstr>
      <vt:lpstr>PowerPoint 演示文稿</vt:lpstr>
      <vt:lpstr>PowerPoint 演示文稿</vt:lpstr>
      <vt:lpstr>RISC的特性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shao yiyang</cp:lastModifiedBy>
  <cp:revision>117</cp:revision>
  <dcterms:created xsi:type="dcterms:W3CDTF">2019-01-23T14:14:04Z</dcterms:created>
  <dcterms:modified xsi:type="dcterms:W3CDTF">2021-11-17T08:29:57Z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